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70" r:id="rId3"/>
    <p:sldId id="259" r:id="rId4"/>
    <p:sldId id="265" r:id="rId5"/>
    <p:sldId id="260" r:id="rId6"/>
    <p:sldId id="266" r:id="rId7"/>
    <p:sldId id="269" r:id="rId8"/>
    <p:sldId id="262" r:id="rId9"/>
    <p:sldId id="267" r:id="rId10"/>
    <p:sldId id="268"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E1F0"/>
    <a:srgbClr val="FFC1E0"/>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70B5D5-3A51-48AF-BB57-F9474240E793}" v="3" dt="2020-11-10T17:54:35.4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171" autoAdjust="0"/>
    <p:restoredTop sz="95833" autoAdjust="0"/>
  </p:normalViewPr>
  <p:slideViewPr>
    <p:cSldViewPr snapToGrid="0">
      <p:cViewPr varScale="1">
        <p:scale>
          <a:sx n="72" d="100"/>
          <a:sy n="72" d="100"/>
        </p:scale>
        <p:origin x="48" y="5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2400" b="1" dirty="0">
                <a:solidFill>
                  <a:srgbClr val="CC0066"/>
                </a:solidFill>
              </a:rPr>
              <a:t>von Voilà Luzern </a:t>
            </a:r>
            <a:r>
              <a:rPr lang="en-GB" sz="2400" b="1" dirty="0" err="1">
                <a:solidFill>
                  <a:srgbClr val="CC0066"/>
                </a:solidFill>
              </a:rPr>
              <a:t>erreichte</a:t>
            </a:r>
            <a:r>
              <a:rPr lang="en-GB" sz="2400" b="1" dirty="0">
                <a:solidFill>
                  <a:srgbClr val="CC0066"/>
                </a:solidFill>
              </a:rPr>
              <a:t> </a:t>
            </a:r>
            <a:r>
              <a:rPr lang="en-GB" sz="2400" b="1" dirty="0" err="1">
                <a:solidFill>
                  <a:srgbClr val="CC0066"/>
                </a:solidFill>
              </a:rPr>
              <a:t>Anzahl</a:t>
            </a:r>
            <a:endParaRPr lang="en-GB" sz="2400" b="1" dirty="0">
              <a:solidFill>
                <a:srgbClr val="CC0066"/>
              </a:solidFill>
            </a:endParaRPr>
          </a:p>
          <a:p>
            <a:pPr>
              <a:defRPr/>
            </a:pPr>
            <a:r>
              <a:rPr lang="en-GB" sz="2400" b="1" baseline="0" dirty="0">
                <a:solidFill>
                  <a:srgbClr val="CC0066"/>
                </a:solidFill>
              </a:rPr>
              <a:t> Kinder und </a:t>
            </a:r>
            <a:r>
              <a:rPr lang="en-GB" sz="2400" b="1" baseline="0" dirty="0" err="1">
                <a:solidFill>
                  <a:srgbClr val="CC0066"/>
                </a:solidFill>
              </a:rPr>
              <a:t>Jugendlichen</a:t>
            </a:r>
            <a:endParaRPr lang="en-GB" sz="2400" b="1" dirty="0">
              <a:solidFill>
                <a:srgbClr val="CC0066"/>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7.5848094100272642E-2"/>
          <c:y val="0.20943070807529679"/>
          <c:w val="0.81608880910375847"/>
          <c:h val="0.70923118539493979"/>
        </c:manualLayout>
      </c:layout>
      <c:lineChart>
        <c:grouping val="standard"/>
        <c:varyColors val="0"/>
        <c:ser>
          <c:idx val="1"/>
          <c:order val="0"/>
          <c:tx>
            <c:strRef>
              <c:f>Tabelle1!$C$1</c:f>
              <c:strCache>
                <c:ptCount val="1"/>
                <c:pt idx="0">
                  <c:v>Personen</c:v>
                </c:pt>
              </c:strCache>
            </c:strRef>
          </c:tx>
          <c:spPr>
            <a:ln w="76200" cap="rnd">
              <a:solidFill>
                <a:srgbClr val="CC0066"/>
              </a:solidFill>
              <a:round/>
            </a:ln>
            <a:effectLst/>
          </c:spPr>
          <c:marker>
            <c:symbol val="none"/>
          </c:marker>
          <c:cat>
            <c:numRef>
              <c:f>Tabelle1!$A$2:$A$6</c:f>
              <c:numCache>
                <c:formatCode>General</c:formatCode>
                <c:ptCount val="5"/>
                <c:pt idx="0">
                  <c:v>2014</c:v>
                </c:pt>
                <c:pt idx="1">
                  <c:v>2015</c:v>
                </c:pt>
                <c:pt idx="2">
                  <c:v>2016</c:v>
                </c:pt>
                <c:pt idx="3">
                  <c:v>2017</c:v>
                </c:pt>
                <c:pt idx="4">
                  <c:v>2018</c:v>
                </c:pt>
              </c:numCache>
            </c:numRef>
          </c:cat>
          <c:val>
            <c:numRef>
              <c:f>Tabelle1!$C$2:$C$6</c:f>
              <c:numCache>
                <c:formatCode>General</c:formatCode>
                <c:ptCount val="5"/>
                <c:pt idx="0">
                  <c:v>2775</c:v>
                </c:pt>
                <c:pt idx="1">
                  <c:v>2754</c:v>
                </c:pt>
                <c:pt idx="2">
                  <c:v>3017</c:v>
                </c:pt>
                <c:pt idx="3">
                  <c:v>3511</c:v>
                </c:pt>
                <c:pt idx="4">
                  <c:v>3546</c:v>
                </c:pt>
              </c:numCache>
            </c:numRef>
          </c:val>
          <c:smooth val="0"/>
          <c:extLst>
            <c:ext xmlns:c16="http://schemas.microsoft.com/office/drawing/2014/chart" uri="{C3380CC4-5D6E-409C-BE32-E72D297353CC}">
              <c16:uniqueId val="{00000001-8502-4CF7-9749-A8C40751E2D4}"/>
            </c:ext>
          </c:extLst>
        </c:ser>
        <c:dLbls>
          <c:showLegendKey val="0"/>
          <c:showVal val="0"/>
          <c:showCatName val="0"/>
          <c:showSerName val="0"/>
          <c:showPercent val="0"/>
          <c:showBubbleSize val="0"/>
        </c:dLbls>
        <c:smooth val="0"/>
        <c:axId val="426609872"/>
        <c:axId val="426610200"/>
      </c:lineChart>
      <c:catAx>
        <c:axId val="426609872"/>
        <c:scaling>
          <c:orientation val="minMax"/>
        </c:scaling>
        <c:delete val="0"/>
        <c:axPos val="b"/>
        <c:majorGridlines>
          <c:spPr>
            <a:ln w="19050" cap="flat" cmpd="sng" algn="ctr">
              <a:solidFill>
                <a:srgbClr val="CC0066"/>
              </a:solidFill>
              <a:prstDash val="dash"/>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de-DE"/>
          </a:p>
        </c:txPr>
        <c:crossAx val="426610200"/>
        <c:crosses val="autoZero"/>
        <c:auto val="1"/>
        <c:lblAlgn val="ctr"/>
        <c:lblOffset val="100"/>
        <c:noMultiLvlLbl val="0"/>
      </c:catAx>
      <c:valAx>
        <c:axId val="426610200"/>
        <c:scaling>
          <c:orientation val="minMax"/>
          <c:max val="4000"/>
          <c:min val="2500"/>
        </c:scaling>
        <c:delete val="0"/>
        <c:axPos val="l"/>
        <c:majorGridlines>
          <c:spPr>
            <a:ln w="25400" cap="flat" cmpd="sng" algn="ctr">
              <a:solidFill>
                <a:srgbClr val="CC0066"/>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rgbClr val="CC0066"/>
                </a:solidFill>
                <a:latin typeface="+mn-lt"/>
                <a:ea typeface="+mn-ea"/>
                <a:cs typeface="+mn-cs"/>
              </a:defRPr>
            </a:pPr>
            <a:endParaRPr lang="de-DE"/>
          </a:p>
        </c:txPr>
        <c:crossAx val="426609872"/>
        <c:crosses val="autoZero"/>
        <c:crossBetween val="midCat"/>
        <c:majorUnit val="500"/>
        <c:minorUnit val="250"/>
      </c:valAx>
      <c:spPr>
        <a:noFill/>
        <a:ln w="25400">
          <a:solidFill>
            <a:srgbClr val="CC0066"/>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E1F0"/>
    </a:solid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B39FCF-DCCF-464E-9311-5A85F5FF4192}" type="datetimeFigureOut">
              <a:rPr lang="de-CH" smtClean="0"/>
              <a:t>10.11.2020</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27DB-5024-4CD5-8CD3-4F7281A5E325}" type="slidenum">
              <a:rPr lang="de-CH" smtClean="0"/>
              <a:t>‹Nr.›</a:t>
            </a:fld>
            <a:endParaRPr lang="de-CH"/>
          </a:p>
        </p:txBody>
      </p:sp>
    </p:spTree>
    <p:extLst>
      <p:ext uri="{BB962C8B-B14F-4D97-AF65-F5344CB8AC3E}">
        <p14:creationId xmlns:p14="http://schemas.microsoft.com/office/powerpoint/2010/main" val="92368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Offene Frage: </a:t>
            </a:r>
            <a:r>
              <a:rPr lang="de-CH" dirty="0"/>
              <a:t>Wer macht im laufenden Jahr bei Voilà mit? Wer kennt Voilà?</a:t>
            </a:r>
          </a:p>
          <a:p>
            <a:endParaRPr lang="de-CH" dirty="0"/>
          </a:p>
          <a:p>
            <a:r>
              <a:rPr lang="de-CH" b="1" dirty="0"/>
              <a:t>Ziele dieses Infoflashs im Kurs</a:t>
            </a:r>
          </a:p>
          <a:p>
            <a:pPr marL="628650" lvl="1" indent="-171450">
              <a:buFont typeface="Arial" panose="020B0604020202020204" pitchFamily="34" charset="0"/>
              <a:buChar char="•"/>
            </a:pPr>
            <a:r>
              <a:rPr lang="de-CH" dirty="0"/>
              <a:t>Die Teilnehmenden wissen was Voilà ist und will (Sinn und Inhalte von Voilà).</a:t>
            </a:r>
          </a:p>
          <a:p>
            <a:pPr marL="628650" lvl="1" indent="-171450">
              <a:buFont typeface="Arial" panose="020B0604020202020204" pitchFamily="34" charset="0"/>
              <a:buChar char="•"/>
            </a:pPr>
            <a:r>
              <a:rPr lang="de-CH" dirty="0"/>
              <a:t>Die Teilnehmenden kennen die Teilnahmebedingungen und die Abläufe grob (Organisatorisches / inkl. Voilà-Promo).</a:t>
            </a:r>
          </a:p>
          <a:p>
            <a:pPr marL="628650" lvl="1" indent="-171450">
              <a:buFont typeface="Arial" panose="020B0604020202020204" pitchFamily="34" charset="0"/>
              <a:buChar char="•"/>
            </a:pPr>
            <a:r>
              <a:rPr lang="de-CH" dirty="0"/>
              <a:t>Die Teilnehmenden erkennen, dass Voilà in den Jugendverbänden gut integriert werden kann und tatsächlich wirkt.</a:t>
            </a:r>
          </a:p>
          <a:p>
            <a:endParaRPr lang="de-CH" dirty="0"/>
          </a:p>
        </p:txBody>
      </p:sp>
    </p:spTree>
    <p:extLst>
      <p:ext uri="{BB962C8B-B14F-4D97-AF65-F5344CB8AC3E}">
        <p14:creationId xmlns:p14="http://schemas.microsoft.com/office/powerpoint/2010/main" val="2380370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Tree>
    <p:extLst>
      <p:ext uri="{BB962C8B-B14F-4D97-AF65-F5344CB8AC3E}">
        <p14:creationId xmlns:p14="http://schemas.microsoft.com/office/powerpoint/2010/main" val="144886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Vielseitig… Alle diese Themen können mit Voilà angegangen werden!</a:t>
            </a:r>
          </a:p>
          <a:p>
            <a:pPr marL="171450" indent="-171450">
              <a:buFont typeface="Arial" panose="020B0604020202020204" pitchFamily="34" charset="0"/>
              <a:buChar char="•"/>
            </a:pPr>
            <a:r>
              <a:rPr lang="de-CH" dirty="0"/>
              <a:t>Kinder/Leiter unglücklich niedergeschlagen, Mobbing</a:t>
            </a:r>
          </a:p>
          <a:p>
            <a:pPr marL="171450" indent="-171450">
              <a:buFont typeface="Arial" panose="020B0604020202020204" pitchFamily="34" charset="0"/>
              <a:buChar char="•"/>
            </a:pPr>
            <a:r>
              <a:rPr lang="de-CH" dirty="0"/>
              <a:t>Suchtmittel Umgang, Regeln, Suchtprobleme</a:t>
            </a:r>
          </a:p>
          <a:p>
            <a:pPr marL="171450" indent="-171450">
              <a:buFont typeface="Arial" panose="020B0604020202020204" pitchFamily="34" charset="0"/>
              <a:buChar char="•"/>
            </a:pPr>
            <a:r>
              <a:rPr lang="de-CH" dirty="0"/>
              <a:t>Leitungsteam &gt; Umgang/Kommunikation, Miteinander</a:t>
            </a:r>
          </a:p>
          <a:p>
            <a:pPr marL="171450" indent="-171450">
              <a:buFont typeface="Arial" panose="020B0604020202020204" pitchFamily="34" charset="0"/>
              <a:buChar char="•"/>
            </a:pPr>
            <a:r>
              <a:rPr lang="de-CH" dirty="0"/>
              <a:t>Gesundheitsförderung, Heimwehkinder</a:t>
            </a:r>
          </a:p>
          <a:p>
            <a:pPr marL="171450" indent="-171450">
              <a:buFont typeface="Arial" panose="020B0604020202020204" pitchFamily="34" charset="0"/>
              <a:buChar char="•"/>
            </a:pPr>
            <a:r>
              <a:rPr lang="de-CH" dirty="0"/>
              <a:t>Faulheit - Motivation</a:t>
            </a:r>
          </a:p>
          <a:p>
            <a:pPr marL="171450" indent="-171450">
              <a:buFont typeface="Arial" panose="020B0604020202020204" pitchFamily="34" charset="0"/>
              <a:buChar char="•"/>
            </a:pPr>
            <a:r>
              <a:rPr lang="de-CH" dirty="0"/>
              <a:t>Gewalt, Umgang</a:t>
            </a:r>
          </a:p>
          <a:p>
            <a:endParaRPr lang="de-CH" dirty="0"/>
          </a:p>
          <a:p>
            <a:r>
              <a:rPr lang="de-CH" dirty="0"/>
              <a:t>Der </a:t>
            </a:r>
            <a:r>
              <a:rPr lang="de-CH" b="1" dirty="0"/>
              <a:t>Teamworkshop</a:t>
            </a:r>
            <a:r>
              <a:rPr lang="de-CH" dirty="0"/>
              <a:t> (und somit das </a:t>
            </a:r>
            <a:r>
              <a:rPr lang="de-CH" b="1" dirty="0"/>
              <a:t>Leitungsteam</a:t>
            </a:r>
            <a:r>
              <a:rPr lang="de-CH" dirty="0"/>
              <a:t>) steht im Zentrum. Das ganze Leitungsteam soll sich 3 Stunden Zeit nehmen, ein Schwerpunktthema zu finden,</a:t>
            </a:r>
            <a:r>
              <a:rPr lang="de-CH" baseline="0" dirty="0"/>
              <a:t> besprechen und Umsetzungsideen für das kommende Lager zu entwickeln. </a:t>
            </a:r>
            <a:endParaRPr lang="de-CH" dirty="0"/>
          </a:p>
          <a:p>
            <a:endParaRPr lang="de-CH" baseline="0" dirty="0"/>
          </a:p>
          <a:p>
            <a:r>
              <a:rPr lang="de-CH" b="1" baseline="0" dirty="0"/>
              <a:t>Wichtig: </a:t>
            </a:r>
          </a:p>
          <a:p>
            <a:r>
              <a:rPr lang="de-CH" baseline="0" dirty="0"/>
              <a:t>Für die 3 aufgewandten Stunden bekommt das Leitungsteam </a:t>
            </a:r>
            <a:r>
              <a:rPr lang="de-CH" b="1" baseline="0" dirty="0"/>
              <a:t>Gutscheine</a:t>
            </a:r>
            <a:r>
              <a:rPr lang="de-CH" baseline="0" dirty="0"/>
              <a:t> für ein gemütliches Nachtessen, einen unvergesslichen Ausflug oder was auch immer. </a:t>
            </a:r>
          </a:p>
        </p:txBody>
      </p:sp>
    </p:spTree>
    <p:extLst>
      <p:ext uri="{BB962C8B-B14F-4D97-AF65-F5344CB8AC3E}">
        <p14:creationId xmlns:p14="http://schemas.microsoft.com/office/powerpoint/2010/main" val="670036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Zusammenfassung und Wichtigkeit des Voilà Themas:</a:t>
            </a:r>
          </a:p>
          <a:p>
            <a:endParaRPr lang="de-CH" dirty="0"/>
          </a:p>
          <a:p>
            <a:r>
              <a:rPr lang="de-CH" b="1" i="1" dirty="0"/>
              <a:t>Links:</a:t>
            </a:r>
          </a:p>
          <a:p>
            <a:r>
              <a:rPr lang="de-CH" dirty="0"/>
              <a:t>	«Alles</a:t>
            </a:r>
            <a:r>
              <a:rPr lang="de-CH" baseline="0" dirty="0"/>
              <a:t> was </a:t>
            </a:r>
            <a:r>
              <a:rPr lang="de-CH" i="1" baseline="0" dirty="0">
                <a:solidFill>
                  <a:srgbClr val="CC0066"/>
                </a:solidFill>
              </a:rPr>
              <a:t>scheisse</a:t>
            </a:r>
            <a:r>
              <a:rPr lang="de-CH" baseline="0" dirty="0"/>
              <a:t> ist, wollen wir </a:t>
            </a:r>
            <a:r>
              <a:rPr lang="de-CH" baseline="0" dirty="0">
                <a:solidFill>
                  <a:srgbClr val="CC0066"/>
                </a:solidFill>
              </a:rPr>
              <a:t>verhindern</a:t>
            </a:r>
            <a:r>
              <a:rPr lang="de-CH" baseline="0" dirty="0"/>
              <a:t>»</a:t>
            </a:r>
          </a:p>
          <a:p>
            <a:endParaRPr lang="de-CH" baseline="0" dirty="0"/>
          </a:p>
          <a:p>
            <a:r>
              <a:rPr lang="de-CH" baseline="0" dirty="0"/>
              <a:t>	«Alles was </a:t>
            </a:r>
            <a:r>
              <a:rPr lang="de-CH" i="1" baseline="0" dirty="0">
                <a:solidFill>
                  <a:srgbClr val="CC0066"/>
                </a:solidFill>
              </a:rPr>
              <a:t>gut</a:t>
            </a:r>
            <a:r>
              <a:rPr lang="de-CH" baseline="0" dirty="0"/>
              <a:t> ist, wollen wir </a:t>
            </a:r>
            <a:r>
              <a:rPr lang="de-CH" baseline="0" dirty="0">
                <a:solidFill>
                  <a:srgbClr val="CC0066"/>
                </a:solidFill>
              </a:rPr>
              <a:t>fördern</a:t>
            </a:r>
            <a:r>
              <a:rPr lang="de-CH" baseline="0" dirty="0"/>
              <a:t>»</a:t>
            </a:r>
          </a:p>
          <a:p>
            <a:endParaRPr lang="de-CH" baseline="0" dirty="0"/>
          </a:p>
          <a:p>
            <a:r>
              <a:rPr lang="de-CH" baseline="0" dirty="0"/>
              <a:t>	-&gt; Thema kann also etwas Positives oder etwas Negatives sein!</a:t>
            </a:r>
          </a:p>
          <a:p>
            <a:endParaRPr lang="de-CH" baseline="0" dirty="0"/>
          </a:p>
          <a:p>
            <a:r>
              <a:rPr lang="de-CH" b="1" i="1" baseline="0" dirty="0"/>
              <a:t>Mitte:</a:t>
            </a:r>
          </a:p>
          <a:p>
            <a:r>
              <a:rPr lang="de-CH" baseline="0" dirty="0"/>
              <a:t>	Dafür sucht das ganze Leitungsteam einen  </a:t>
            </a:r>
            <a:r>
              <a:rPr lang="de-CH" i="1" baseline="0" dirty="0">
                <a:solidFill>
                  <a:srgbClr val="CC0066"/>
                </a:solidFill>
              </a:rPr>
              <a:t>geeigneten Weg, eine passende Strategie</a:t>
            </a:r>
            <a:r>
              <a:rPr lang="de-CH" baseline="0" dirty="0"/>
              <a:t>.</a:t>
            </a:r>
          </a:p>
          <a:p>
            <a:endParaRPr lang="de-CH" baseline="0" dirty="0"/>
          </a:p>
          <a:p>
            <a:r>
              <a:rPr lang="de-CH" b="1" i="1" baseline="0" dirty="0"/>
              <a:t>Rechts:</a:t>
            </a:r>
          </a:p>
          <a:p>
            <a:r>
              <a:rPr lang="de-CH" baseline="0" dirty="0"/>
              <a:t>	Am Schluss sind alle glücklich und zufrieden. Das Lager wird besser als je zuvor!</a:t>
            </a:r>
          </a:p>
        </p:txBody>
      </p:sp>
    </p:spTree>
    <p:extLst>
      <p:ext uri="{BB962C8B-B14F-4D97-AF65-F5344CB8AC3E}">
        <p14:creationId xmlns:p14="http://schemas.microsoft.com/office/powerpoint/2010/main" val="3885394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Für ein vollwertiges Voilà-Lager braucht die Schar eine ausgebildete Voilà-Leitungsperson. Voilà-Leiter/in wird man durch die Teilnahme am </a:t>
            </a:r>
            <a:r>
              <a:rPr lang="de-CH" b="1" dirty="0"/>
              <a:t>Ausbildungsweekend im Herbst</a:t>
            </a:r>
            <a:r>
              <a:rPr lang="de-CH" dirty="0"/>
              <a:t>. </a:t>
            </a:r>
          </a:p>
          <a:p>
            <a:endParaRPr lang="de-CH" dirty="0"/>
          </a:p>
          <a:p>
            <a:r>
              <a:rPr lang="de-CH" dirty="0"/>
              <a:t>Wer </a:t>
            </a:r>
            <a:r>
              <a:rPr lang="de-CH" b="1" dirty="0"/>
              <a:t>dieses Jahr </a:t>
            </a:r>
            <a:r>
              <a:rPr lang="de-CH" dirty="0"/>
              <a:t>noch bei Voilà mitmachen möchte (ohne Voilà-Leiter) kann dies mit Voilà-</a:t>
            </a:r>
            <a:r>
              <a:rPr lang="de-CH" dirty="0" err="1"/>
              <a:t>promo</a:t>
            </a:r>
            <a:r>
              <a:rPr lang="de-CH" dirty="0"/>
              <a:t>.$</a:t>
            </a:r>
          </a:p>
          <a:p>
            <a:endParaRPr lang="de-CH" dirty="0"/>
          </a:p>
          <a:p>
            <a:r>
              <a:rPr lang="de-CH" dirty="0"/>
              <a:t>(mehr zum Jahresablauf siehe Folie 8)</a:t>
            </a:r>
          </a:p>
        </p:txBody>
      </p:sp>
    </p:spTree>
    <p:extLst>
      <p:ext uri="{BB962C8B-B14F-4D97-AF65-F5344CB8AC3E}">
        <p14:creationId xmlns:p14="http://schemas.microsoft.com/office/powerpoint/2010/main" val="165597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Tree>
    <p:extLst>
      <p:ext uri="{BB962C8B-B14F-4D97-AF65-F5344CB8AC3E}">
        <p14:creationId xmlns:p14="http://schemas.microsoft.com/office/powerpoint/2010/main" val="3506597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Viele Teile aus dem Stoffprogramm sind «genau Voilà»</a:t>
            </a:r>
          </a:p>
          <a:p>
            <a:r>
              <a:rPr lang="de-CH" i="1" dirty="0"/>
              <a:t>Tipp für den Vortragenden: Rückblickend auf den bisherigen Kurs Inhalte aufzeigen, die mit Voilà </a:t>
            </a:r>
            <a:r>
              <a:rPr lang="de-CH" i="1"/>
              <a:t>zutun haben</a:t>
            </a:r>
            <a:endParaRPr lang="de-CH" i="1" dirty="0"/>
          </a:p>
          <a:p>
            <a:pPr marL="171450" indent="-171450">
              <a:buFont typeface="Arial" panose="020B0604020202020204" pitchFamily="34" charset="0"/>
              <a:buChar char="•"/>
            </a:pPr>
            <a:endParaRPr lang="de-CH" dirty="0"/>
          </a:p>
          <a:p>
            <a:pPr marL="171450" indent="-171450">
              <a:buFont typeface="Arial" panose="020B0604020202020204" pitchFamily="34" charset="0"/>
              <a:buChar char="•"/>
            </a:pPr>
            <a:r>
              <a:rPr lang="de-CH" b="1" dirty="0"/>
              <a:t>Scharleben</a:t>
            </a:r>
            <a:r>
              <a:rPr lang="de-CH" dirty="0"/>
              <a:t>:</a:t>
            </a:r>
          </a:p>
          <a:p>
            <a:pPr marL="628650" lvl="1" indent="-171450">
              <a:buFont typeface="Arial" panose="020B0604020202020204" pitchFamily="34" charset="0"/>
              <a:buChar char="•"/>
            </a:pPr>
            <a:r>
              <a:rPr lang="de-CH" dirty="0"/>
              <a:t>Leitungspersönlichkeit -&gt; Wie kann man die versch. Charakteren im Team positiv nutzen?</a:t>
            </a:r>
          </a:p>
          <a:p>
            <a:pPr marL="628650" lvl="1" indent="-171450">
              <a:buFont typeface="Arial" panose="020B0604020202020204" pitchFamily="34" charset="0"/>
              <a:buChar char="•"/>
            </a:pPr>
            <a:r>
              <a:rPr lang="de-CH" dirty="0"/>
              <a:t>Kinder und Jugendliche -&gt; Welche Bedürfnisse haben die TN und Leiter? Wie machen wir das Lager «für alle» gut? </a:t>
            </a:r>
          </a:p>
          <a:p>
            <a:pPr marL="628650" lvl="1" indent="-171450">
              <a:buFont typeface="Arial" panose="020B0604020202020204" pitchFamily="34" charset="0"/>
              <a:buChar char="•"/>
            </a:pPr>
            <a:r>
              <a:rPr lang="de-CH" dirty="0"/>
              <a:t>Herausforderungen und Probleme im Leitungsteam</a:t>
            </a:r>
          </a:p>
          <a:p>
            <a:pPr marL="171450" lvl="0" indent="-171450">
              <a:buFont typeface="Arial" panose="020B0604020202020204" pitchFamily="34" charset="0"/>
              <a:buChar char="•"/>
            </a:pPr>
            <a:r>
              <a:rPr lang="de-CH" b="1" dirty="0"/>
              <a:t>Verantwortung</a:t>
            </a:r>
            <a:r>
              <a:rPr lang="de-CH" dirty="0"/>
              <a:t>:</a:t>
            </a:r>
          </a:p>
          <a:p>
            <a:pPr marL="628650" lvl="1" indent="-171450">
              <a:buFont typeface="Arial" panose="020B0604020202020204" pitchFamily="34" charset="0"/>
              <a:buChar char="•"/>
            </a:pPr>
            <a:r>
              <a:rPr lang="de-CH" dirty="0"/>
              <a:t>Vorbild sein</a:t>
            </a:r>
          </a:p>
          <a:p>
            <a:pPr marL="628650" lvl="1" indent="-171450">
              <a:buFont typeface="Arial" panose="020B0604020202020204" pitchFamily="34" charset="0"/>
              <a:buChar char="•"/>
            </a:pPr>
            <a:r>
              <a:rPr lang="de-CH" dirty="0"/>
              <a:t>Regeln im Leitungsteam</a:t>
            </a:r>
          </a:p>
          <a:p>
            <a:pPr marL="628650" lvl="1" indent="-171450">
              <a:buFont typeface="Arial" panose="020B0604020202020204" pitchFamily="34" charset="0"/>
              <a:buChar char="•"/>
            </a:pPr>
            <a:r>
              <a:rPr lang="de-CH" dirty="0"/>
              <a:t>Gesundheit und Prävention: Umgang mit Suchtmittel, Grenzen, …</a:t>
            </a:r>
          </a:p>
          <a:p>
            <a:pPr marL="171450" lvl="0" indent="-171450">
              <a:buFont typeface="Arial" panose="020B0604020202020204" pitchFamily="34" charset="0"/>
              <a:buChar char="•"/>
            </a:pPr>
            <a:r>
              <a:rPr lang="de-CH" b="1" dirty="0"/>
              <a:t>Lager</a:t>
            </a:r>
          </a:p>
          <a:p>
            <a:pPr marL="628650" lvl="1" indent="-171450">
              <a:buFont typeface="Arial" panose="020B0604020202020204" pitchFamily="34" charset="0"/>
              <a:buChar char="•"/>
            </a:pPr>
            <a:r>
              <a:rPr lang="de-CH" dirty="0"/>
              <a:t>Tagesgestaltung</a:t>
            </a:r>
          </a:p>
          <a:p>
            <a:pPr marL="628650" lvl="1" indent="-171450">
              <a:buFont typeface="Arial" panose="020B0604020202020204" pitchFamily="34" charset="0"/>
              <a:buChar char="•"/>
            </a:pPr>
            <a:r>
              <a:rPr lang="de-CH" dirty="0"/>
              <a:t>Lagerregeln</a:t>
            </a:r>
          </a:p>
          <a:p>
            <a:pPr marL="628650" lvl="1" indent="-171450">
              <a:buFont typeface="Arial" panose="020B0604020202020204" pitchFamily="34" charset="0"/>
              <a:buChar char="•"/>
            </a:pPr>
            <a:r>
              <a:rPr lang="de-CH" dirty="0"/>
              <a:t>Gruppendynamik im Lager</a:t>
            </a:r>
          </a:p>
        </p:txBody>
      </p:sp>
      <p:sp>
        <p:nvSpPr>
          <p:cNvPr id="4" name="Foliennummernplatzhalter 3"/>
          <p:cNvSpPr>
            <a:spLocks noGrp="1"/>
          </p:cNvSpPr>
          <p:nvPr>
            <p:ph type="sldNum" sz="quarter" idx="10"/>
          </p:nvPr>
        </p:nvSpPr>
        <p:spPr/>
        <p:txBody>
          <a:bodyPr/>
          <a:lstStyle/>
          <a:p>
            <a:fld id="{29C927DB-5024-4CD5-8CD3-4F7281A5E325}" type="slidenum">
              <a:rPr lang="de-CH" smtClean="0"/>
              <a:t>7</a:t>
            </a:fld>
            <a:endParaRPr lang="de-CH"/>
          </a:p>
        </p:txBody>
      </p:sp>
    </p:spTree>
    <p:extLst>
      <p:ext uri="{BB962C8B-B14F-4D97-AF65-F5344CB8AC3E}">
        <p14:creationId xmlns:p14="http://schemas.microsoft.com/office/powerpoint/2010/main" val="3099681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dirty="0"/>
              <a:t>Wie funktioniert Voilà?</a:t>
            </a:r>
          </a:p>
          <a:p>
            <a:endParaRPr lang="de-CH" sz="1200" dirty="0"/>
          </a:p>
          <a:p>
            <a:r>
              <a:rPr lang="de-CH" sz="1200" dirty="0"/>
              <a:t>Mindestens eine Person innerhalb der Schar/Abteilung besucht </a:t>
            </a:r>
            <a:r>
              <a:rPr lang="de-CH" sz="1200" b="1" dirty="0"/>
              <a:t>das Voilà-Ausbildungsweekend im Herbst.</a:t>
            </a:r>
            <a:r>
              <a:rPr lang="de-CH" sz="1200" dirty="0"/>
              <a:t> Danach hat sie eine Voilà-Anerkennung und kann das nächste Lager (und auch Lager in späteren Jahren) als Voilà-Lager anmelden. Im Januar/Februar besucht der/die Leiter/in zusammen mit einer Betreuungsperson einen sogenannten Planungsabend. Dort wird die Umsetzung im Leitungsteam genau geplant. </a:t>
            </a:r>
          </a:p>
          <a:p>
            <a:endParaRPr lang="de-CH" sz="1200" dirty="0"/>
          </a:p>
          <a:p>
            <a:r>
              <a:rPr lang="de-CH" sz="1200" dirty="0"/>
              <a:t>Das zentrale Anliegen von Voilà Luzern ist es, dass vor jedem Voilà-Lager ein ausführlicher </a:t>
            </a:r>
            <a:r>
              <a:rPr lang="de-CH" sz="1200" b="1" dirty="0"/>
              <a:t>Team-Workshop</a:t>
            </a:r>
            <a:r>
              <a:rPr lang="de-CH" sz="1200" dirty="0"/>
              <a:t> durchgeführt wird. Ohne diesen speziellen </a:t>
            </a:r>
            <a:r>
              <a:rPr lang="de-CH" sz="1200" dirty="0" err="1"/>
              <a:t>Leiterhöck</a:t>
            </a:r>
            <a:r>
              <a:rPr lang="de-CH" sz="1200" dirty="0"/>
              <a:t> (Sitzung) würde Voilà kaum etwas bewirken. Die ganze Aus- und Weiterbildung in Voilà konzentriert sich deshalb darauf.  </a:t>
            </a:r>
          </a:p>
          <a:p>
            <a:endParaRPr lang="de-CH" sz="1200" dirty="0"/>
          </a:p>
          <a:p>
            <a:r>
              <a:rPr lang="de-CH" sz="1200" dirty="0"/>
              <a:t>Am Team-Workshop selber wird dem ganzen Leitungsteam des kommenden Lagers Voilà vorgestellt. Wichtig sind auch da die Inhalte. Ziel ist, dass ein </a:t>
            </a:r>
            <a:r>
              <a:rPr lang="de-CH" sz="1200" b="1" dirty="0"/>
              <a:t>Schwerpunkt-Voilà-Thema</a:t>
            </a:r>
            <a:r>
              <a:rPr lang="de-CH" sz="1200" dirty="0"/>
              <a:t> wie z.B. die optimale Betreuung der Kinder, die Zusammenarbeit im Team, der Umgang mit Suchtmitteln, Streit und Mobbing, etc. festgelegt wird und dass fürs kommende Lager konkrete Massnahmen zu diesem Thema gesucht, diskutiert und geplant werden. </a:t>
            </a:r>
          </a:p>
          <a:p>
            <a:endParaRPr lang="de-CH" sz="1200" b="1" dirty="0"/>
          </a:p>
          <a:p>
            <a:r>
              <a:rPr lang="de-CH" sz="1200" b="1" dirty="0"/>
              <a:t>Im Lager</a:t>
            </a:r>
            <a:r>
              <a:rPr lang="de-CH" sz="1200" dirty="0"/>
              <a:t> wird das Voilà-Thema dann gemäss der Vorbereitung am Team-Workshop durchgezogen und danach ausgewertet. </a:t>
            </a:r>
          </a:p>
          <a:p>
            <a:endParaRPr lang="de-CH" sz="1200" dirty="0"/>
          </a:p>
          <a:p>
            <a:r>
              <a:rPr lang="de-CH" sz="1200" dirty="0"/>
              <a:t>Im Dezember/Januar erfolgt dann die Auszahlung der Voilà-Gutscheine für das Leitungsteam, welche sich aufgrund der Teilnehmerzahl am Team-Workshop berechnen lässt. Die </a:t>
            </a:r>
            <a:r>
              <a:rPr lang="de-CH" sz="1200" b="1" dirty="0"/>
              <a:t>Entschädigung</a:t>
            </a:r>
            <a:r>
              <a:rPr lang="de-CH" sz="1200" dirty="0"/>
              <a:t> beträgt mind. 200.- Fr pro Abteilung (Grundbeitrag) plus zusätzlich 25.- pro anwesende Leitungsperson am Team-Workshop.</a:t>
            </a:r>
          </a:p>
          <a:p>
            <a:endParaRPr lang="de-CH" sz="1200" dirty="0"/>
          </a:p>
        </p:txBody>
      </p:sp>
      <p:sp>
        <p:nvSpPr>
          <p:cNvPr id="4" name="Foliennummernplatzhalter 3"/>
          <p:cNvSpPr>
            <a:spLocks noGrp="1"/>
          </p:cNvSpPr>
          <p:nvPr>
            <p:ph type="sldNum" sz="quarter" idx="10"/>
          </p:nvPr>
        </p:nvSpPr>
        <p:spPr/>
        <p:txBody>
          <a:bodyPr/>
          <a:lstStyle/>
          <a:p>
            <a:fld id="{4B99B7CF-011C-4F4A-A830-8A9E2626C6F2}" type="slidenum">
              <a:rPr lang="de-CH" smtClean="0"/>
              <a:t>8</a:t>
            </a:fld>
            <a:endParaRPr lang="de-CH"/>
          </a:p>
        </p:txBody>
      </p:sp>
    </p:spTree>
    <p:extLst>
      <p:ext uri="{BB962C8B-B14F-4D97-AF65-F5344CB8AC3E}">
        <p14:creationId xmlns:p14="http://schemas.microsoft.com/office/powerpoint/2010/main" val="1857127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«Der springende Punkt»</a:t>
            </a:r>
          </a:p>
        </p:txBody>
      </p:sp>
    </p:spTree>
    <p:extLst>
      <p:ext uri="{BB962C8B-B14F-4D97-AF65-F5344CB8AC3E}">
        <p14:creationId xmlns:p14="http://schemas.microsoft.com/office/powerpoint/2010/main" val="335239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2106385"/>
            <a:ext cx="9144000" cy="2081213"/>
          </a:xfrm>
        </p:spPr>
        <p:txBody>
          <a:bodyPr anchor="b"/>
          <a:lstStyle>
            <a:lvl1pPr algn="ctr">
              <a:defRPr sz="6000">
                <a:solidFill>
                  <a:schemeClr val="tx1"/>
                </a:solidFill>
              </a:defRPr>
            </a:lvl1pPr>
          </a:lstStyle>
          <a:p>
            <a:r>
              <a:rPr lang="de-DE" dirty="0"/>
              <a:t>Titelmasterformat durch Klicken bearbeiten</a:t>
            </a:r>
            <a:endParaRPr lang="de-CH" dirty="0"/>
          </a:p>
        </p:txBody>
      </p:sp>
      <p:sp>
        <p:nvSpPr>
          <p:cNvPr id="3" name="Untertitel 2"/>
          <p:cNvSpPr>
            <a:spLocks noGrp="1"/>
          </p:cNvSpPr>
          <p:nvPr>
            <p:ph type="subTitle" idx="1"/>
          </p:nvPr>
        </p:nvSpPr>
        <p:spPr>
          <a:xfrm>
            <a:off x="1524000" y="437764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de-CH" dirty="0"/>
          </a:p>
        </p:txBody>
      </p:sp>
      <p:sp>
        <p:nvSpPr>
          <p:cNvPr id="6" name="Foliennummernplatzhalter 5"/>
          <p:cNvSpPr>
            <a:spLocks noGrp="1"/>
          </p:cNvSpPr>
          <p:nvPr>
            <p:ph type="sldNum" sz="quarter" idx="12"/>
          </p:nvPr>
        </p:nvSpPr>
        <p:spPr/>
        <p:txBody>
          <a:bodyPr/>
          <a:lstStyle/>
          <a:p>
            <a:fld id="{4BCA5616-36D5-4E6B-BEE7-C122F5401B9B}" type="slidenum">
              <a:rPr lang="de-CH" smtClean="0"/>
              <a:t>‹Nr.›</a:t>
            </a:fld>
            <a:endParaRPr lang="de-CH"/>
          </a:p>
        </p:txBody>
      </p:sp>
      <p:sp>
        <p:nvSpPr>
          <p:cNvPr id="7" name="Textfeld 31"/>
          <p:cNvSpPr txBox="1"/>
          <p:nvPr userDrawn="1"/>
        </p:nvSpPr>
        <p:spPr>
          <a:xfrm>
            <a:off x="6931479" y="235358"/>
            <a:ext cx="5111024" cy="118522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lnSpc>
                <a:spcPct val="115000"/>
              </a:lnSpc>
              <a:spcAft>
                <a:spcPts val="1000"/>
              </a:spcAft>
            </a:pPr>
            <a:r>
              <a:rPr lang="de-CH" sz="2000" dirty="0">
                <a:solidFill>
                  <a:srgbClr val="FFFFFF"/>
                </a:solidFill>
                <a:effectLst/>
                <a:latin typeface="Calibri Light" panose="020F0302020204030204" pitchFamily="34" charset="0"/>
                <a:ea typeface="Calibri" panose="020F0502020204030204" pitchFamily="34" charset="0"/>
                <a:cs typeface="Times New Roman" panose="02020603050405020304" pitchFamily="18" charset="0"/>
              </a:rPr>
              <a:t>Gesundheitsförderung und Suchtprävention </a:t>
            </a:r>
            <a:br>
              <a:rPr lang="de-CH" sz="2000" dirty="0">
                <a:solidFill>
                  <a:srgbClr val="FFFFFF"/>
                </a:solidFill>
                <a:effectLst/>
                <a:latin typeface="Calibri Light" panose="020F0302020204030204" pitchFamily="34" charset="0"/>
                <a:ea typeface="Calibri" panose="020F0502020204030204" pitchFamily="34" charset="0"/>
                <a:cs typeface="Times New Roman" panose="02020603050405020304" pitchFamily="18" charset="0"/>
              </a:rPr>
            </a:br>
            <a:r>
              <a:rPr lang="de-CH" sz="2000" dirty="0">
                <a:solidFill>
                  <a:srgbClr val="FFFFFF"/>
                </a:solidFill>
                <a:effectLst/>
                <a:latin typeface="Calibri Light" panose="020F0302020204030204" pitchFamily="34" charset="0"/>
                <a:ea typeface="Calibri" panose="020F0502020204030204" pitchFamily="34" charset="0"/>
                <a:cs typeface="Times New Roman" panose="02020603050405020304" pitchFamily="18" charset="0"/>
              </a:rPr>
              <a:t>in Jugendverbänden im Kanton Luzern</a:t>
            </a:r>
            <a:endParaRPr lang="de-CH" sz="2000" dirty="0">
              <a:effectLst/>
              <a:latin typeface="Calibri Light" panose="020F0302020204030204" pitchFamily="34" charset="0"/>
              <a:ea typeface="Calibri" panose="020F0502020204030204" pitchFamily="34" charset="0"/>
              <a:cs typeface="Times New Roman" panose="02020603050405020304" pitchFamily="18" charset="0"/>
            </a:endParaRPr>
          </a:p>
          <a:p>
            <a:pPr algn="r">
              <a:lnSpc>
                <a:spcPct val="115000"/>
              </a:lnSpc>
              <a:spcAft>
                <a:spcPts val="1000"/>
              </a:spcAft>
            </a:pPr>
            <a:r>
              <a:rPr lang="de-CH" sz="1400" dirty="0">
                <a:solidFill>
                  <a:srgbClr val="FFFFFF"/>
                </a:solidFill>
                <a:effectLst/>
                <a:latin typeface="DIN" pitchFamily="2" charset="0"/>
                <a:ea typeface="Calibri" panose="020F0502020204030204" pitchFamily="34" charset="0"/>
                <a:cs typeface="Times New Roman" panose="02020603050405020304" pitchFamily="18" charset="0"/>
              </a:rPr>
              <a:t> </a:t>
            </a:r>
            <a:endParaRPr lang="de-CH" sz="1400" dirty="0">
              <a:effectLst/>
              <a:latin typeface="DIN" pitchFamily="2" charset="0"/>
              <a:ea typeface="Calibri" panose="020F0502020204030204" pitchFamily="34" charset="0"/>
              <a:cs typeface="Times New Roman" panose="02020603050405020304" pitchFamily="18" charset="0"/>
            </a:endParaRPr>
          </a:p>
        </p:txBody>
      </p:sp>
      <p:sp>
        <p:nvSpPr>
          <p:cNvPr id="11" name="Textplatzhalter 10"/>
          <p:cNvSpPr>
            <a:spLocks noGrp="1"/>
          </p:cNvSpPr>
          <p:nvPr>
            <p:ph type="body" sz="quarter" idx="13" hasCustomPrompt="1"/>
          </p:nvPr>
        </p:nvSpPr>
        <p:spPr>
          <a:xfrm>
            <a:off x="266700" y="63754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2381149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lvl1pPr>
          </a:lstStyle>
          <a:p>
            <a:r>
              <a:rPr lang="de-DE" dirty="0"/>
              <a:t>Titelmasterformat durch Klicken bearbeiten</a:t>
            </a:r>
            <a:endParaRPr lang="de-CH"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6" name="Foliennummernplatzhalter 5"/>
          <p:cNvSpPr>
            <a:spLocks noGrp="1"/>
          </p:cNvSpPr>
          <p:nvPr>
            <p:ph type="sldNum" sz="quarter" idx="12"/>
          </p:nvPr>
        </p:nvSpPr>
        <p:spPr/>
        <p:txBody>
          <a:bodyPr/>
          <a:lstStyle>
            <a:lvl1pPr>
              <a:defRPr b="1"/>
            </a:lvl1pPr>
          </a:lstStyle>
          <a:p>
            <a:fld id="{4BCA5616-36D5-4E6B-BEE7-C122F5401B9B}" type="slidenum">
              <a:rPr lang="de-CH" smtClean="0"/>
              <a:pPr/>
              <a:t>‹Nr.›</a:t>
            </a:fld>
            <a:endParaRPr lang="de-CH" dirty="0"/>
          </a:p>
        </p:txBody>
      </p:sp>
      <p:sp>
        <p:nvSpPr>
          <p:cNvPr id="7" name="Textplatzhalter 10"/>
          <p:cNvSpPr>
            <a:spLocks noGrp="1"/>
          </p:cNvSpPr>
          <p:nvPr>
            <p:ph type="body" sz="quarter" idx="13" hasCustomPrompt="1"/>
          </p:nvPr>
        </p:nvSpPr>
        <p:spPr>
          <a:xfrm>
            <a:off x="266700" y="64262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329509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975757"/>
            <a:ext cx="10515600" cy="2586718"/>
          </a:xfrm>
        </p:spPr>
        <p:txBody>
          <a:bodyPr anchor="b"/>
          <a:lstStyle>
            <a:lvl1pPr>
              <a:defRPr sz="6000" b="0">
                <a:solidFill>
                  <a:schemeClr val="tx1"/>
                </a:solidFill>
              </a:defRPr>
            </a:lvl1pPr>
          </a:lstStyle>
          <a:p>
            <a:r>
              <a:rPr lang="de-DE" dirty="0"/>
              <a:t>Titelmasterformat durch Klicken bearbeiten</a:t>
            </a:r>
            <a:endParaRPr lang="de-CH" dirty="0"/>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6" name="Foliennummernplatzhalter 5"/>
          <p:cNvSpPr>
            <a:spLocks noGrp="1"/>
          </p:cNvSpPr>
          <p:nvPr>
            <p:ph type="sldNum" sz="quarter" idx="12"/>
          </p:nvPr>
        </p:nvSpPr>
        <p:spPr/>
        <p:txBody>
          <a:bodyPr/>
          <a:lstStyle/>
          <a:p>
            <a:fld id="{4BCA5616-36D5-4E6B-BEE7-C122F5401B9B}" type="slidenum">
              <a:rPr lang="de-CH" smtClean="0"/>
              <a:t>‹Nr.›</a:t>
            </a:fld>
            <a:endParaRPr lang="de-CH"/>
          </a:p>
        </p:txBody>
      </p:sp>
      <p:sp>
        <p:nvSpPr>
          <p:cNvPr id="7" name="Textplatzhalter 10"/>
          <p:cNvSpPr>
            <a:spLocks noGrp="1"/>
          </p:cNvSpPr>
          <p:nvPr>
            <p:ph type="body" sz="quarter" idx="13" hasCustomPrompt="1"/>
          </p:nvPr>
        </p:nvSpPr>
        <p:spPr>
          <a:xfrm>
            <a:off x="266700" y="63754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107300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endParaRPr lang="de-CH" dirty="0"/>
          </a:p>
        </p:txBody>
      </p:sp>
      <p:sp>
        <p:nvSpPr>
          <p:cNvPr id="3" name="Inhaltsplatzhalter 2"/>
          <p:cNvSpPr>
            <a:spLocks noGrp="1"/>
          </p:cNvSpPr>
          <p:nvPr>
            <p:ph sz="half" idx="1"/>
          </p:nvPr>
        </p:nvSpPr>
        <p:spPr>
          <a:xfrm>
            <a:off x="838200" y="1992086"/>
            <a:ext cx="5181600" cy="4433207"/>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Inhaltsplatzhalter 3"/>
          <p:cNvSpPr>
            <a:spLocks noGrp="1"/>
          </p:cNvSpPr>
          <p:nvPr>
            <p:ph sz="half" idx="2"/>
          </p:nvPr>
        </p:nvSpPr>
        <p:spPr>
          <a:xfrm>
            <a:off x="6172200" y="1992085"/>
            <a:ext cx="5181600" cy="443320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Foliennummernplatzhalter 6"/>
          <p:cNvSpPr>
            <a:spLocks noGrp="1"/>
          </p:cNvSpPr>
          <p:nvPr>
            <p:ph type="sldNum" sz="quarter" idx="12"/>
          </p:nvPr>
        </p:nvSpPr>
        <p:spPr/>
        <p:txBody>
          <a:bodyPr/>
          <a:lstStyle/>
          <a:p>
            <a:fld id="{4BCA5616-36D5-4E6B-BEE7-C122F5401B9B}" type="slidenum">
              <a:rPr lang="de-CH" smtClean="0"/>
              <a:t>‹Nr.›</a:t>
            </a:fld>
            <a:endParaRPr lang="de-CH"/>
          </a:p>
        </p:txBody>
      </p:sp>
      <p:sp>
        <p:nvSpPr>
          <p:cNvPr id="12" name="Textplatzhalter 10"/>
          <p:cNvSpPr>
            <a:spLocks noGrp="1"/>
          </p:cNvSpPr>
          <p:nvPr>
            <p:ph type="body" sz="quarter" idx="13" hasCustomPrompt="1"/>
          </p:nvPr>
        </p:nvSpPr>
        <p:spPr>
          <a:xfrm>
            <a:off x="266700" y="63754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307872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992086"/>
            <a:ext cx="3348000" cy="4433207"/>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Inhaltsplatzhalter 3"/>
          <p:cNvSpPr>
            <a:spLocks noGrp="1"/>
          </p:cNvSpPr>
          <p:nvPr>
            <p:ph sz="half" idx="2"/>
          </p:nvPr>
        </p:nvSpPr>
        <p:spPr>
          <a:xfrm>
            <a:off x="4416557" y="1992084"/>
            <a:ext cx="3348000" cy="443320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Foliennummernplatzhalter 6"/>
          <p:cNvSpPr>
            <a:spLocks noGrp="1"/>
          </p:cNvSpPr>
          <p:nvPr>
            <p:ph type="sldNum" sz="quarter" idx="12"/>
          </p:nvPr>
        </p:nvSpPr>
        <p:spPr/>
        <p:txBody>
          <a:bodyPr/>
          <a:lstStyle/>
          <a:p>
            <a:fld id="{4BCA5616-36D5-4E6B-BEE7-C122F5401B9B}" type="slidenum">
              <a:rPr lang="de-CH" smtClean="0"/>
              <a:t>‹Nr.›</a:t>
            </a:fld>
            <a:endParaRPr lang="de-CH"/>
          </a:p>
        </p:txBody>
      </p:sp>
      <p:sp>
        <p:nvSpPr>
          <p:cNvPr id="8" name="Inhaltsplatzhalter 3"/>
          <p:cNvSpPr>
            <a:spLocks noGrp="1"/>
          </p:cNvSpPr>
          <p:nvPr>
            <p:ph sz="half" idx="13"/>
          </p:nvPr>
        </p:nvSpPr>
        <p:spPr>
          <a:xfrm>
            <a:off x="7994913" y="1992084"/>
            <a:ext cx="3348000" cy="443320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9" name="Textplatzhalter 10"/>
          <p:cNvSpPr>
            <a:spLocks noGrp="1"/>
          </p:cNvSpPr>
          <p:nvPr>
            <p:ph type="body" sz="quarter" idx="14" hasCustomPrompt="1"/>
          </p:nvPr>
        </p:nvSpPr>
        <p:spPr>
          <a:xfrm>
            <a:off x="266700" y="63754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260429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Inhalte Goldener Schni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199" y="1992086"/>
            <a:ext cx="3943643" cy="4433207"/>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7" name="Foliennummernplatzhalter 6"/>
          <p:cNvSpPr>
            <a:spLocks noGrp="1"/>
          </p:cNvSpPr>
          <p:nvPr>
            <p:ph type="sldNum" sz="quarter" idx="12"/>
          </p:nvPr>
        </p:nvSpPr>
        <p:spPr/>
        <p:txBody>
          <a:bodyPr/>
          <a:lstStyle/>
          <a:p>
            <a:fld id="{4BCA5616-36D5-4E6B-BEE7-C122F5401B9B}" type="slidenum">
              <a:rPr lang="de-CH" smtClean="0"/>
              <a:t>‹Nr.›</a:t>
            </a:fld>
            <a:endParaRPr lang="de-CH"/>
          </a:p>
        </p:txBody>
      </p:sp>
      <p:sp>
        <p:nvSpPr>
          <p:cNvPr id="8" name="Inhaltsplatzhalter 3"/>
          <p:cNvSpPr>
            <a:spLocks noGrp="1"/>
          </p:cNvSpPr>
          <p:nvPr>
            <p:ph sz="half" idx="13"/>
          </p:nvPr>
        </p:nvSpPr>
        <p:spPr>
          <a:xfrm>
            <a:off x="5019981" y="1992086"/>
            <a:ext cx="6371919" cy="4433207"/>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9" name="Textplatzhalter 10"/>
          <p:cNvSpPr>
            <a:spLocks noGrp="1"/>
          </p:cNvSpPr>
          <p:nvPr>
            <p:ph type="body" sz="quarter" idx="14" hasCustomPrompt="1"/>
          </p:nvPr>
        </p:nvSpPr>
        <p:spPr>
          <a:xfrm>
            <a:off x="266700" y="63754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1428390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5" name="Foliennummernplatzhalter 4"/>
          <p:cNvSpPr>
            <a:spLocks noGrp="1"/>
          </p:cNvSpPr>
          <p:nvPr>
            <p:ph type="sldNum" sz="quarter" idx="12"/>
          </p:nvPr>
        </p:nvSpPr>
        <p:spPr/>
        <p:txBody>
          <a:bodyPr/>
          <a:lstStyle/>
          <a:p>
            <a:fld id="{4BCA5616-36D5-4E6B-BEE7-C122F5401B9B}" type="slidenum">
              <a:rPr lang="de-CH" smtClean="0"/>
              <a:t>‹Nr.›</a:t>
            </a:fld>
            <a:endParaRPr lang="de-CH"/>
          </a:p>
        </p:txBody>
      </p:sp>
      <p:sp>
        <p:nvSpPr>
          <p:cNvPr id="6" name="Textplatzhalter 10"/>
          <p:cNvSpPr>
            <a:spLocks noGrp="1"/>
          </p:cNvSpPr>
          <p:nvPr>
            <p:ph type="body" sz="quarter" idx="13" hasCustomPrompt="1"/>
          </p:nvPr>
        </p:nvSpPr>
        <p:spPr>
          <a:xfrm>
            <a:off x="266700" y="6375400"/>
            <a:ext cx="11125200" cy="482600"/>
          </a:xfrm>
        </p:spPr>
        <p:txBody>
          <a:bodyPr>
            <a:normAutofit/>
          </a:bodyPr>
          <a:lstStyle>
            <a:lvl1pPr marL="0" indent="0" algn="ctr">
              <a:buNone/>
              <a:defRPr sz="2400">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187008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a:xfrm>
            <a:off x="838201" y="6515101"/>
            <a:ext cx="10504712" cy="190046"/>
          </a:xfrm>
          <a:prstGeom prst="rect">
            <a:avLst/>
          </a:prstGeom>
        </p:spPr>
        <p:txBody>
          <a:bodyPr/>
          <a:lstStyle/>
          <a:p>
            <a:endParaRPr lang="de-CH"/>
          </a:p>
        </p:txBody>
      </p:sp>
      <p:sp>
        <p:nvSpPr>
          <p:cNvPr id="4" name="Foliennummernplatzhalter 3"/>
          <p:cNvSpPr>
            <a:spLocks noGrp="1"/>
          </p:cNvSpPr>
          <p:nvPr>
            <p:ph type="sldNum" sz="quarter" idx="12"/>
          </p:nvPr>
        </p:nvSpPr>
        <p:spPr/>
        <p:txBody>
          <a:bodyPr/>
          <a:lstStyle/>
          <a:p>
            <a:fld id="{4BCA5616-36D5-4E6B-BEE7-C122F5401B9B}" type="slidenum">
              <a:rPr lang="de-CH" smtClean="0"/>
              <a:t>‹Nr.›</a:t>
            </a:fld>
            <a:endParaRPr lang="de-CH"/>
          </a:p>
        </p:txBody>
      </p:sp>
    </p:spTree>
    <p:extLst>
      <p:ext uri="{BB962C8B-B14F-4D97-AF65-F5344CB8AC3E}">
        <p14:creationId xmlns:p14="http://schemas.microsoft.com/office/powerpoint/2010/main" val="134348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1"/>
            </a:lvl1pPr>
          </a:lstStyle>
          <a:p>
            <a:r>
              <a:rPr lang="de-DE" dirty="0"/>
              <a:t>Titelmasterformat durch Klicken bearbeiten</a:t>
            </a:r>
            <a:endParaRPr lang="de-CH"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6" name="Foliennummernplatzhalter 5"/>
          <p:cNvSpPr>
            <a:spLocks noGrp="1"/>
          </p:cNvSpPr>
          <p:nvPr>
            <p:ph type="sldNum" sz="quarter" idx="12"/>
          </p:nvPr>
        </p:nvSpPr>
        <p:spPr/>
        <p:txBody>
          <a:bodyPr/>
          <a:lstStyle>
            <a:lvl1pPr>
              <a:defRPr b="1"/>
            </a:lvl1pPr>
          </a:lstStyle>
          <a:p>
            <a:fld id="{4BCA5616-36D5-4E6B-BEE7-C122F5401B9B}" type="slidenum">
              <a:rPr lang="de-CH" smtClean="0"/>
              <a:pPr/>
              <a:t>‹Nr.›</a:t>
            </a:fld>
            <a:endParaRPr lang="de-CH" dirty="0"/>
          </a:p>
        </p:txBody>
      </p:sp>
      <p:sp>
        <p:nvSpPr>
          <p:cNvPr id="7" name="Textplatzhalter 10"/>
          <p:cNvSpPr>
            <a:spLocks noGrp="1"/>
          </p:cNvSpPr>
          <p:nvPr>
            <p:ph type="body" sz="quarter" idx="13" hasCustomPrompt="1"/>
          </p:nvPr>
        </p:nvSpPr>
        <p:spPr>
          <a:xfrm>
            <a:off x="266701" y="6426201"/>
            <a:ext cx="11125200" cy="482600"/>
          </a:xfrm>
        </p:spPr>
        <p:txBody>
          <a:bodyPr>
            <a:normAutofit/>
          </a:bodyPr>
          <a:lstStyle>
            <a:lvl1pPr marL="0" indent="0" algn="ctr">
              <a:buNone/>
              <a:defRPr sz="1909">
                <a:solidFill>
                  <a:schemeClr val="bg1"/>
                </a:solidFill>
              </a:defRPr>
            </a:lvl1pPr>
          </a:lstStyle>
          <a:p>
            <a:pPr lvl="0"/>
            <a:r>
              <a:rPr lang="de-DE" dirty="0"/>
              <a:t>Merksatz durch Klicken bearbeiten</a:t>
            </a:r>
          </a:p>
        </p:txBody>
      </p:sp>
    </p:spTree>
    <p:extLst>
      <p:ext uri="{BB962C8B-B14F-4D97-AF65-F5344CB8AC3E}">
        <p14:creationId xmlns:p14="http://schemas.microsoft.com/office/powerpoint/2010/main" val="318669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hteck 13"/>
          <p:cNvSpPr/>
          <p:nvPr userDrawn="1"/>
        </p:nvSpPr>
        <p:spPr>
          <a:xfrm>
            <a:off x="-1" y="6400799"/>
            <a:ext cx="12192001" cy="457201"/>
          </a:xfrm>
          <a:prstGeom prst="rect">
            <a:avLst/>
          </a:prstGeom>
          <a:solidFill>
            <a:srgbClr val="CC00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Textplatzhalter 2"/>
          <p:cNvSpPr>
            <a:spLocks noGrp="1"/>
          </p:cNvSpPr>
          <p:nvPr>
            <p:ph type="body" idx="1"/>
          </p:nvPr>
        </p:nvSpPr>
        <p:spPr>
          <a:xfrm>
            <a:off x="838200" y="2016006"/>
            <a:ext cx="10515600" cy="438479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6" name="Foliennummernplatzhalter 5"/>
          <p:cNvSpPr>
            <a:spLocks noGrp="1"/>
          </p:cNvSpPr>
          <p:nvPr>
            <p:ph type="sldNum" sz="quarter" idx="4"/>
          </p:nvPr>
        </p:nvSpPr>
        <p:spPr>
          <a:xfrm>
            <a:off x="11503478" y="6515101"/>
            <a:ext cx="527957" cy="190046"/>
          </a:xfrm>
          <a:prstGeom prst="rect">
            <a:avLst/>
          </a:prstGeom>
        </p:spPr>
        <p:txBody>
          <a:bodyPr vert="horz" lIns="91440" tIns="45720" rIns="91440" bIns="45720" rtlCol="0" anchor="ctr"/>
          <a:lstStyle>
            <a:lvl1pPr algn="r">
              <a:defRPr sz="1200">
                <a:solidFill>
                  <a:schemeClr val="bg1"/>
                </a:solidFill>
              </a:defRPr>
            </a:lvl1pPr>
          </a:lstStyle>
          <a:p>
            <a:fld id="{4EF59E5A-B770-4815-86A7-FC4153453891}" type="slidenum">
              <a:rPr lang="de-CH" smtClean="0"/>
              <a:pPr/>
              <a:t>‹Nr.›</a:t>
            </a:fld>
            <a:endParaRPr lang="de-CH" dirty="0"/>
          </a:p>
        </p:txBody>
      </p:sp>
      <p:sp>
        <p:nvSpPr>
          <p:cNvPr id="8" name="Flussdiagramm: Manuelle Eingabe 7"/>
          <p:cNvSpPr/>
          <p:nvPr userDrawn="1"/>
        </p:nvSpPr>
        <p:spPr>
          <a:xfrm rot="10800000">
            <a:off x="-1" y="5092"/>
            <a:ext cx="12192000" cy="1892299"/>
          </a:xfrm>
          <a:prstGeom prst="flowChartManualInput">
            <a:avLst/>
          </a:prstGeom>
          <a:solidFill>
            <a:srgbClr val="CC006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sp>
        <p:nvSpPr>
          <p:cNvPr id="10" name="Abgerundetes Rechteck 9"/>
          <p:cNvSpPr/>
          <p:nvPr userDrawn="1"/>
        </p:nvSpPr>
        <p:spPr>
          <a:xfrm>
            <a:off x="317464" y="246511"/>
            <a:ext cx="1892336" cy="1409461"/>
          </a:xfrm>
          <a:prstGeom prst="roundRect">
            <a:avLst/>
          </a:prstGeom>
          <a:solidFill>
            <a:srgbClr val="CC006B"/>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pic>
        <p:nvPicPr>
          <p:cNvPr id="12" name="Grafik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bwMode="auto">
          <a:xfrm>
            <a:off x="553277" y="648451"/>
            <a:ext cx="1414434" cy="625178"/>
          </a:xfrm>
          <a:prstGeom prst="rect">
            <a:avLst/>
          </a:prstGeom>
          <a:noFill/>
          <a:ln>
            <a:noFill/>
          </a:ln>
        </p:spPr>
      </p:pic>
      <p:sp>
        <p:nvSpPr>
          <p:cNvPr id="2" name="Titelplatzhalter 1"/>
          <p:cNvSpPr>
            <a:spLocks noGrp="1"/>
          </p:cNvSpPr>
          <p:nvPr userDrawn="1">
            <p:ph type="title"/>
          </p:nvPr>
        </p:nvSpPr>
        <p:spPr>
          <a:xfrm>
            <a:off x="2620735" y="365126"/>
            <a:ext cx="8882743" cy="1096282"/>
          </a:xfrm>
          <a:prstGeom prst="rect">
            <a:avLst/>
          </a:prstGeom>
        </p:spPr>
        <p:txBody>
          <a:bodyPr vert="horz" lIns="91440" tIns="45720" rIns="91440" bIns="45720" rtlCol="0" anchor="ctr">
            <a:noAutofit/>
          </a:bodyPr>
          <a:lstStyle/>
          <a:p>
            <a:r>
              <a:rPr lang="de-DE" dirty="0"/>
              <a:t>Titelmasterformat durch Klicken bearbeiten</a:t>
            </a:r>
            <a:endParaRPr lang="de-CH" dirty="0"/>
          </a:p>
        </p:txBody>
      </p:sp>
    </p:spTree>
    <p:extLst>
      <p:ext uri="{BB962C8B-B14F-4D97-AF65-F5344CB8AC3E}">
        <p14:creationId xmlns:p14="http://schemas.microsoft.com/office/powerpoint/2010/main" val="115690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4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hk.ch/" TargetMode="External"/><Relationship Id="rId2" Type="http://schemas.openxmlformats.org/officeDocument/2006/relationships/hyperlink" Target="http://www.voilazug.c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8761" y="2569939"/>
            <a:ext cx="9144000" cy="1371599"/>
          </a:xfrm>
        </p:spPr>
        <p:txBody>
          <a:bodyPr/>
          <a:lstStyle/>
          <a:p>
            <a:r>
              <a:rPr lang="de-CH" sz="8000" b="1" dirty="0">
                <a:solidFill>
                  <a:srgbClr val="CC0066"/>
                </a:solidFill>
              </a:rPr>
              <a:t>VOILÀ LUZERN</a:t>
            </a:r>
          </a:p>
        </p:txBody>
      </p:sp>
      <p:sp>
        <p:nvSpPr>
          <p:cNvPr id="3" name="Untertitel 2"/>
          <p:cNvSpPr>
            <a:spLocks noGrp="1"/>
          </p:cNvSpPr>
          <p:nvPr>
            <p:ph type="subTitle" idx="1"/>
          </p:nvPr>
        </p:nvSpPr>
        <p:spPr>
          <a:xfrm>
            <a:off x="195943" y="4377645"/>
            <a:ext cx="11821886" cy="1655762"/>
          </a:xfrm>
        </p:spPr>
        <p:txBody>
          <a:bodyPr>
            <a:normAutofit/>
          </a:bodyPr>
          <a:lstStyle/>
          <a:p>
            <a:r>
              <a:rPr lang="de-CH" sz="4000" dirty="0">
                <a:solidFill>
                  <a:srgbClr val="CC0066"/>
                </a:solidFill>
              </a:rPr>
              <a:t>Mitmachen lohnt sich!</a:t>
            </a:r>
          </a:p>
        </p:txBody>
      </p:sp>
      <p:sp>
        <p:nvSpPr>
          <p:cNvPr id="5" name="Textplatzhalter 3"/>
          <p:cNvSpPr>
            <a:spLocks noGrp="1"/>
          </p:cNvSpPr>
          <p:nvPr>
            <p:ph type="body" sz="quarter" idx="13"/>
          </p:nvPr>
        </p:nvSpPr>
        <p:spPr>
          <a:xfrm>
            <a:off x="438150" y="6448424"/>
            <a:ext cx="11325224" cy="409575"/>
          </a:xfrm>
        </p:spPr>
        <p:txBody>
          <a:bodyPr>
            <a:normAutofit lnSpcReduction="10000"/>
          </a:bodyPr>
          <a:lstStyle/>
          <a:p>
            <a:r>
              <a:rPr lang="de-CH" dirty="0"/>
              <a:t>www.voilaluzern.ch </a:t>
            </a:r>
          </a:p>
        </p:txBody>
      </p:sp>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CA5616-36D5-4E6B-BEE7-C122F5401B9B}" type="slidenum">
              <a:rPr kumimoji="0" lang="de-CH" sz="12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CH"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6112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Voilà für ausserkantonale Kursteilnehmer</a:t>
            </a:r>
          </a:p>
        </p:txBody>
      </p:sp>
      <p:sp>
        <p:nvSpPr>
          <p:cNvPr id="3" name="Inhaltsplatzhalter 2"/>
          <p:cNvSpPr>
            <a:spLocks noGrp="1"/>
          </p:cNvSpPr>
          <p:nvPr>
            <p:ph idx="1"/>
          </p:nvPr>
        </p:nvSpPr>
        <p:spPr/>
        <p:txBody>
          <a:bodyPr/>
          <a:lstStyle/>
          <a:p>
            <a:r>
              <a:rPr lang="de-CH" dirty="0"/>
              <a:t>Voilà Zug</a:t>
            </a:r>
            <a:br>
              <a:rPr lang="de-CH" dirty="0"/>
            </a:br>
            <a:r>
              <a:rPr lang="de-CH" dirty="0">
                <a:hlinkClick r:id="rId2"/>
              </a:rPr>
              <a:t>www.voilazug.ch</a:t>
            </a:r>
            <a:br>
              <a:rPr lang="de-CH" dirty="0"/>
            </a:br>
            <a:r>
              <a:rPr lang="de-CH" dirty="0"/>
              <a:t>basiert auf Gesuche für spezielle Projekte/Anlässe</a:t>
            </a:r>
          </a:p>
          <a:p>
            <a:pPr marL="0" indent="0">
              <a:buNone/>
            </a:pPr>
            <a:endParaRPr lang="de-CH" dirty="0"/>
          </a:p>
          <a:p>
            <a:r>
              <a:rPr lang="de-CH" dirty="0"/>
              <a:t>Programm Ganzheitlichkeit GHK Solothurn</a:t>
            </a:r>
            <a:br>
              <a:rPr lang="de-CH" dirty="0"/>
            </a:br>
            <a:r>
              <a:rPr lang="de-CH" dirty="0">
                <a:hlinkClick r:id="rId3"/>
              </a:rPr>
              <a:t>www.ghk.ch</a:t>
            </a:r>
            <a:br>
              <a:rPr lang="de-CH" dirty="0"/>
            </a:br>
            <a:r>
              <a:rPr lang="de-CH" dirty="0"/>
              <a:t>basiert auf Lagerblöcke</a:t>
            </a:r>
          </a:p>
        </p:txBody>
      </p:sp>
      <p:sp>
        <p:nvSpPr>
          <p:cNvPr id="4" name="Foliennummernplatzhalter 3"/>
          <p:cNvSpPr>
            <a:spLocks noGrp="1"/>
          </p:cNvSpPr>
          <p:nvPr>
            <p:ph type="sldNum" sz="quarter" idx="12"/>
          </p:nvPr>
        </p:nvSpPr>
        <p:spPr/>
        <p:txBody>
          <a:bodyPr/>
          <a:lstStyle/>
          <a:p>
            <a:fld id="{4BCA5616-36D5-4E6B-BEE7-C122F5401B9B}" type="slidenum">
              <a:rPr lang="de-CH" smtClean="0"/>
              <a:pPr/>
              <a:t>10</a:t>
            </a:fld>
            <a:endParaRPr lang="de-CH" dirty="0"/>
          </a:p>
        </p:txBody>
      </p:sp>
      <p:sp>
        <p:nvSpPr>
          <p:cNvPr id="5" name="Textplatzhalter 4"/>
          <p:cNvSpPr>
            <a:spLocks noGrp="1"/>
          </p:cNvSpPr>
          <p:nvPr>
            <p:ph type="body" sz="quarter" idx="13"/>
          </p:nvPr>
        </p:nvSpPr>
        <p:spPr/>
        <p:txBody>
          <a:bodyPr/>
          <a:lstStyle/>
          <a:p>
            <a:endParaRPr lang="de-CH"/>
          </a:p>
        </p:txBody>
      </p:sp>
      <p:sp>
        <p:nvSpPr>
          <p:cNvPr id="6" name="Textfeld 5">
            <a:extLst>
              <a:ext uri="{FF2B5EF4-FFF2-40B4-BE49-F238E27FC236}">
                <a16:creationId xmlns:a16="http://schemas.microsoft.com/office/drawing/2014/main" id="{F229C0C6-B9E0-4AA6-B2F0-6A23E0153D28}"/>
              </a:ext>
            </a:extLst>
          </p:cNvPr>
          <p:cNvSpPr txBox="1"/>
          <p:nvPr/>
        </p:nvSpPr>
        <p:spPr>
          <a:xfrm rot="20560192">
            <a:off x="4673924" y="2957204"/>
            <a:ext cx="5964865" cy="2062103"/>
          </a:xfrm>
          <a:prstGeom prst="rect">
            <a:avLst/>
          </a:prstGeom>
          <a:solidFill>
            <a:srgbClr val="F4B183">
              <a:alpha val="52157"/>
            </a:srgbClr>
          </a:solidFill>
        </p:spPr>
        <p:txBody>
          <a:bodyPr wrap="square" rtlCol="0">
            <a:spAutoFit/>
          </a:bodyPr>
          <a:lstStyle/>
          <a:p>
            <a:r>
              <a:rPr lang="de-CH" sz="3200" dirty="0"/>
              <a:t>Diese Folie jeweils gemäss Kurs-TN Herkunft anpassen. Infos zu Voilà in anderen Kantonen: www.voila.ch</a:t>
            </a:r>
          </a:p>
        </p:txBody>
      </p:sp>
    </p:spTree>
    <p:extLst>
      <p:ext uri="{BB962C8B-B14F-4D97-AF65-F5344CB8AC3E}">
        <p14:creationId xmlns:p14="http://schemas.microsoft.com/office/powerpoint/2010/main" val="157307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a:t>Willkommen bei Voilà Luzern</a:t>
            </a:r>
          </a:p>
        </p:txBody>
      </p:sp>
      <p:sp>
        <p:nvSpPr>
          <p:cNvPr id="3" name="Inhaltsplatzhalter 2"/>
          <p:cNvSpPr>
            <a:spLocks noGrp="1"/>
          </p:cNvSpPr>
          <p:nvPr>
            <p:ph idx="1"/>
          </p:nvPr>
        </p:nvSpPr>
        <p:spPr>
          <a:xfrm>
            <a:off x="713014" y="2130308"/>
            <a:ext cx="10515600" cy="4384793"/>
          </a:xfrm>
        </p:spPr>
        <p:txBody>
          <a:bodyPr>
            <a:normAutofit/>
          </a:bodyPr>
          <a:lstStyle/>
          <a:p>
            <a:pPr marL="0" indent="0" algn="ctr">
              <a:buNone/>
            </a:pPr>
            <a:endParaRPr lang="de-CH" dirty="0"/>
          </a:p>
          <a:p>
            <a:pPr marL="0" lvl="0" indent="0">
              <a:spcBef>
                <a:spcPct val="0"/>
              </a:spcBef>
              <a:buNone/>
            </a:pPr>
            <a:endParaRPr lang="de-CH" sz="2900" dirty="0"/>
          </a:p>
        </p:txBody>
      </p:sp>
      <p:sp>
        <p:nvSpPr>
          <p:cNvPr id="4" name="Textplatzhalter 3"/>
          <p:cNvSpPr>
            <a:spLocks noGrp="1"/>
          </p:cNvSpPr>
          <p:nvPr>
            <p:ph type="body" sz="quarter" idx="13"/>
          </p:nvPr>
        </p:nvSpPr>
        <p:spPr>
          <a:xfrm>
            <a:off x="438150" y="6448424"/>
            <a:ext cx="11325224" cy="409575"/>
          </a:xfrm>
        </p:spPr>
        <p:txBody>
          <a:bodyPr>
            <a:normAutofit lnSpcReduction="10000"/>
          </a:bodyPr>
          <a:lstStyle/>
          <a:p>
            <a:endParaRPr lang="de-CH" dirty="0"/>
          </a:p>
        </p:txBody>
      </p:sp>
      <p:sp>
        <p:nvSpPr>
          <p:cNvPr id="5" name="Foliennummernplatzhalter 4"/>
          <p:cNvSpPr>
            <a:spLocks noGrp="1"/>
          </p:cNvSpPr>
          <p:nvPr>
            <p:ph type="sldNum" sz="quarter" idx="12"/>
          </p:nvPr>
        </p:nvSpPr>
        <p:spPr/>
        <p:txBody>
          <a:bodyPr/>
          <a:lstStyle/>
          <a:p>
            <a:fld id="{4BCA5616-36D5-4E6B-BEE7-C122F5401B9B}" type="slidenum">
              <a:rPr lang="de-CH" smtClean="0"/>
              <a:pPr/>
              <a:t>2</a:t>
            </a:fld>
            <a:endParaRPr lang="de-CH" dirty="0"/>
          </a:p>
        </p:txBody>
      </p:sp>
      <p:sp>
        <p:nvSpPr>
          <p:cNvPr id="7" name="Inhaltsplatzhalter 2"/>
          <p:cNvSpPr txBox="1">
            <a:spLocks/>
          </p:cNvSpPr>
          <p:nvPr/>
        </p:nvSpPr>
        <p:spPr>
          <a:xfrm>
            <a:off x="7836195" y="2016006"/>
            <a:ext cx="3392420" cy="4384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sz="3600" b="1" dirty="0"/>
              <a:t>3500 Kinder und Jugendliche</a:t>
            </a:r>
            <a:r>
              <a:rPr lang="de-CH" b="1" dirty="0"/>
              <a:t> profitieren im Kanton Luzern jährlich von Voilà Luzern</a:t>
            </a:r>
          </a:p>
          <a:p>
            <a:pPr marL="0" indent="0">
              <a:buFont typeface="Arial" panose="020B0604020202020204" pitchFamily="34" charset="0"/>
              <a:buNone/>
            </a:pPr>
            <a:endParaRPr lang="de-CH" b="1" dirty="0"/>
          </a:p>
          <a:p>
            <a:pPr marL="0" indent="0">
              <a:buFont typeface="Arial" panose="020B0604020202020204" pitchFamily="34" charset="0"/>
              <a:buNone/>
            </a:pPr>
            <a:r>
              <a:rPr lang="de-CH" b="1" dirty="0"/>
              <a:t>Jede 2. Jubla-Schar macht bei Voilà mit!</a:t>
            </a:r>
            <a:endParaRPr lang="de-CH" dirty="0"/>
          </a:p>
          <a:p>
            <a:pPr marL="0" indent="0">
              <a:buFont typeface="Arial" panose="020B0604020202020204" pitchFamily="34" charset="0"/>
              <a:buNone/>
            </a:pPr>
            <a:endParaRPr lang="de-CH" dirty="0"/>
          </a:p>
        </p:txBody>
      </p:sp>
      <p:graphicFrame>
        <p:nvGraphicFramePr>
          <p:cNvPr id="10" name="Diagramm 9">
            <a:extLst>
              <a:ext uri="{FF2B5EF4-FFF2-40B4-BE49-F238E27FC236}">
                <a16:creationId xmlns:a16="http://schemas.microsoft.com/office/drawing/2014/main" id="{567EDA9F-F8D5-4FA5-B526-658784C4C2AB}"/>
              </a:ext>
            </a:extLst>
          </p:cNvPr>
          <p:cNvGraphicFramePr/>
          <p:nvPr>
            <p:extLst>
              <p:ext uri="{D42A27DB-BD31-4B8C-83A1-F6EECF244321}">
                <p14:modId xmlns:p14="http://schemas.microsoft.com/office/powerpoint/2010/main" val="1387128065"/>
              </p:ext>
            </p:extLst>
          </p:nvPr>
        </p:nvGraphicFramePr>
        <p:xfrm>
          <a:off x="178254" y="1968382"/>
          <a:ext cx="7383077" cy="4169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619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a:t>Der Kern von Voilà</a:t>
            </a:r>
          </a:p>
        </p:txBody>
      </p:sp>
      <p:sp>
        <p:nvSpPr>
          <p:cNvPr id="5" name="Textplatzhalter 4"/>
          <p:cNvSpPr>
            <a:spLocks noGrp="1"/>
          </p:cNvSpPr>
          <p:nvPr>
            <p:ph type="body" sz="quarter" idx="13"/>
          </p:nvPr>
        </p:nvSpPr>
        <p:spPr>
          <a:xfrm>
            <a:off x="266700" y="6418944"/>
            <a:ext cx="11125200" cy="482600"/>
          </a:xfrm>
        </p:spPr>
        <p:txBody>
          <a:bodyPr/>
          <a:lstStyle/>
          <a:p>
            <a:r>
              <a:rPr lang="de-CH" dirty="0"/>
              <a:t>Wichtig ist, dass das ganze Leitungsteam dabei ist.</a:t>
            </a:r>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8770" y="1580620"/>
            <a:ext cx="2183012" cy="2183012"/>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88643" y="1758877"/>
            <a:ext cx="1076471" cy="1076471"/>
          </a:xfrm>
          <a:prstGeom prst="rect">
            <a:avLst/>
          </a:prstGeom>
        </p:spPr>
      </p:pic>
      <p:pic>
        <p:nvPicPr>
          <p:cNvPr id="10" name="Grafik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5671" y="5110357"/>
            <a:ext cx="897192" cy="897192"/>
          </a:xfrm>
          <a:prstGeom prst="rect">
            <a:avLst/>
          </a:prstGeom>
        </p:spPr>
      </p:pic>
      <p:pic>
        <p:nvPicPr>
          <p:cNvPr id="14" name="Grafik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53207" y="4363291"/>
            <a:ext cx="1675313" cy="1675313"/>
          </a:xfrm>
          <a:prstGeom prst="rect">
            <a:avLst/>
          </a:prstGeom>
        </p:spPr>
      </p:pic>
      <p:sp>
        <p:nvSpPr>
          <p:cNvPr id="15" name="Pfeil nach rechts 14"/>
          <p:cNvSpPr/>
          <p:nvPr/>
        </p:nvSpPr>
        <p:spPr>
          <a:xfrm>
            <a:off x="2894740" y="3480940"/>
            <a:ext cx="1141193" cy="605257"/>
          </a:xfrm>
          <a:prstGeom prst="rightArrow">
            <a:avLst/>
          </a:prstGeom>
          <a:ln w="38100">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de-CH"/>
          </a:p>
        </p:txBody>
      </p:sp>
      <p:sp>
        <p:nvSpPr>
          <p:cNvPr id="16" name="Pfeil nach rechts 15"/>
          <p:cNvSpPr/>
          <p:nvPr/>
        </p:nvSpPr>
        <p:spPr>
          <a:xfrm>
            <a:off x="8141279" y="3841343"/>
            <a:ext cx="1141193" cy="605257"/>
          </a:xfrm>
          <a:prstGeom prst="rightArrow">
            <a:avLst/>
          </a:prstGeom>
          <a:ln w="38100">
            <a:solidFill>
              <a:srgbClr val="FFC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de-CH"/>
          </a:p>
        </p:txBody>
      </p:sp>
      <p:sp>
        <p:nvSpPr>
          <p:cNvPr id="3" name="Foliennummernplatzhalter 2"/>
          <p:cNvSpPr>
            <a:spLocks noGrp="1"/>
          </p:cNvSpPr>
          <p:nvPr>
            <p:ph type="sldNum" sz="quarter" idx="12"/>
          </p:nvPr>
        </p:nvSpPr>
        <p:spPr/>
        <p:txBody>
          <a:bodyPr/>
          <a:lstStyle/>
          <a:p>
            <a:fld id="{4BCA5616-36D5-4E6B-BEE7-C122F5401B9B}" type="slidenum">
              <a:rPr lang="de-CH" smtClean="0"/>
              <a:pPr/>
              <a:t>3</a:t>
            </a:fld>
            <a:endParaRPr lang="de-CH" dirty="0"/>
          </a:p>
        </p:txBody>
      </p:sp>
      <p:pic>
        <p:nvPicPr>
          <p:cNvPr id="22" name="Grafik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1719" y="4756769"/>
            <a:ext cx="1173278" cy="1173278"/>
          </a:xfrm>
          <a:prstGeom prst="rect">
            <a:avLst/>
          </a:prstGeom>
        </p:spPr>
      </p:pic>
      <p:pic>
        <p:nvPicPr>
          <p:cNvPr id="23" name="Grafik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8415" y="3245525"/>
            <a:ext cx="1293424" cy="1293424"/>
          </a:xfrm>
          <a:prstGeom prst="rect">
            <a:avLst/>
          </a:prstGeom>
        </p:spPr>
      </p:pic>
      <p:grpSp>
        <p:nvGrpSpPr>
          <p:cNvPr id="32" name="Gruppieren 31"/>
          <p:cNvGrpSpPr/>
          <p:nvPr/>
        </p:nvGrpSpPr>
        <p:grpSpPr>
          <a:xfrm>
            <a:off x="1929446" y="1942958"/>
            <a:ext cx="2090728" cy="1397235"/>
            <a:chOff x="1375127" y="1788281"/>
            <a:chExt cx="2090728" cy="1397235"/>
          </a:xfrm>
        </p:grpSpPr>
        <p:pic>
          <p:nvPicPr>
            <p:cNvPr id="24" name="Grafik 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75127" y="2054130"/>
              <a:ext cx="1131386" cy="1131386"/>
            </a:xfrm>
            <a:prstGeom prst="rect">
              <a:avLst/>
            </a:prstGeom>
          </p:spPr>
        </p:pic>
        <p:pic>
          <p:nvPicPr>
            <p:cNvPr id="26" name="Grafik 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950610">
              <a:off x="2152573" y="1788281"/>
              <a:ext cx="1313282" cy="1313282"/>
            </a:xfrm>
            <a:prstGeom prst="rect">
              <a:avLst/>
            </a:prstGeom>
          </p:spPr>
        </p:pic>
      </p:grpSp>
      <p:pic>
        <p:nvPicPr>
          <p:cNvPr id="27" name="Grafik 2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01030" y="4653503"/>
            <a:ext cx="1193532" cy="1193532"/>
          </a:xfrm>
          <a:prstGeom prst="rect">
            <a:avLst/>
          </a:prstGeom>
        </p:spPr>
      </p:pic>
      <p:pic>
        <p:nvPicPr>
          <p:cNvPr id="29" name="Grafik 2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5794" y="2086910"/>
            <a:ext cx="1109333" cy="1109333"/>
          </a:xfrm>
          <a:prstGeom prst="rect">
            <a:avLst/>
          </a:prstGeom>
        </p:spPr>
      </p:pic>
      <p:sp>
        <p:nvSpPr>
          <p:cNvPr id="30" name="Foliennummernplatzhalter 2"/>
          <p:cNvSpPr txBox="1">
            <a:spLocks/>
          </p:cNvSpPr>
          <p:nvPr/>
        </p:nvSpPr>
        <p:spPr>
          <a:xfrm>
            <a:off x="11655878" y="6667501"/>
            <a:ext cx="527957" cy="190046"/>
          </a:xfrm>
          <a:prstGeom prst="rect">
            <a:avLst/>
          </a:prstGeom>
        </p:spPr>
        <p:txBody>
          <a:bodyPr vert="horz" lIns="91440" tIns="45720" rIns="91440" bIns="45720" rtlCol="0" anchor="ctr"/>
          <a:lstStyle>
            <a:defPPr>
              <a:defRPr lang="de-DE"/>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CH" dirty="0"/>
          </a:p>
        </p:txBody>
      </p:sp>
      <p:pic>
        <p:nvPicPr>
          <p:cNvPr id="31" name="Grafik 3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15233" y="4653503"/>
            <a:ext cx="1537734" cy="1537734"/>
          </a:xfrm>
          <a:prstGeom prst="rect">
            <a:avLst/>
          </a:prstGeom>
        </p:spPr>
      </p:pic>
      <p:sp>
        <p:nvSpPr>
          <p:cNvPr id="33" name="Textfeld 32"/>
          <p:cNvSpPr txBox="1"/>
          <p:nvPr/>
        </p:nvSpPr>
        <p:spPr>
          <a:xfrm>
            <a:off x="4998657" y="2006200"/>
            <a:ext cx="2164080" cy="3770263"/>
          </a:xfrm>
          <a:prstGeom prst="rect">
            <a:avLst/>
          </a:prstGeom>
          <a:noFill/>
        </p:spPr>
        <p:txBody>
          <a:bodyPr wrap="square" rtlCol="0">
            <a:spAutoFit/>
          </a:bodyPr>
          <a:lstStyle/>
          <a:p>
            <a:pPr algn="ctr"/>
            <a:r>
              <a:rPr lang="de-CH" sz="23900"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34" name="Rechteck 33"/>
          <p:cNvSpPr/>
          <p:nvPr/>
        </p:nvSpPr>
        <p:spPr>
          <a:xfrm>
            <a:off x="5090160" y="2630448"/>
            <a:ext cx="2072577" cy="2984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6" name="Inhaltsplatzhalter 5"/>
          <p:cNvPicPr>
            <a:picLocks noGrp="1" noChangeAspect="1"/>
          </p:cNvPicPr>
          <p:nvPr>
            <p:ph idx="1"/>
          </p:nvPr>
        </p:nvPicPr>
        <p:blipFill>
          <a:blip r:embed="rId14">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508026" y="2287337"/>
            <a:ext cx="3188173" cy="3188173"/>
          </a:xfrm>
        </p:spPr>
      </p:pic>
    </p:spTree>
    <p:extLst>
      <p:ext uri="{BB962C8B-B14F-4D97-AF65-F5344CB8AC3E}">
        <p14:creationId xmlns:p14="http://schemas.microsoft.com/office/powerpoint/2010/main" val="8690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5" grpId="0" animBg="1"/>
      <p:bldP spid="16" grpId="0" animBg="1"/>
      <p:bldP spid="33" grpId="0"/>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a:t>Gezielte Strategie (Taktik) </a:t>
            </a:r>
            <a:br>
              <a:rPr lang="de-CH" b="1" dirty="0"/>
            </a:br>
            <a:r>
              <a:rPr lang="de-CH" b="1" dirty="0"/>
              <a:t>für das kommende Lager</a:t>
            </a:r>
            <a:endParaRPr lang="de-CH" dirty="0"/>
          </a:p>
        </p:txBody>
      </p:sp>
      <p:sp>
        <p:nvSpPr>
          <p:cNvPr id="5" name="Textplatzhalter 4"/>
          <p:cNvSpPr>
            <a:spLocks noGrp="1"/>
          </p:cNvSpPr>
          <p:nvPr>
            <p:ph type="body" sz="quarter" idx="13"/>
          </p:nvPr>
        </p:nvSpPr>
        <p:spPr>
          <a:xfrm>
            <a:off x="266700" y="6418944"/>
            <a:ext cx="11125200" cy="482600"/>
          </a:xfrm>
        </p:spPr>
        <p:txBody>
          <a:bodyPr/>
          <a:lstStyle/>
          <a:p>
            <a:r>
              <a:rPr lang="de-CH" dirty="0"/>
              <a:t>Strategie greift Problemen vor</a:t>
            </a:r>
          </a:p>
        </p:txBody>
      </p:sp>
      <p:cxnSp>
        <p:nvCxnSpPr>
          <p:cNvPr id="11" name="Gerader Verbinder 10"/>
          <p:cNvCxnSpPr/>
          <p:nvPr/>
        </p:nvCxnSpPr>
        <p:spPr>
          <a:xfrm flipV="1">
            <a:off x="134840" y="1982414"/>
            <a:ext cx="2564165" cy="2140084"/>
          </a:xfrm>
          <a:prstGeom prst="line">
            <a:avLst/>
          </a:prstGeom>
          <a:ln w="57150">
            <a:solidFill>
              <a:srgbClr val="CC0066"/>
            </a:solidFill>
          </a:ln>
        </p:spPr>
        <p:style>
          <a:lnRef idx="1">
            <a:schemeClr val="accent2"/>
          </a:lnRef>
          <a:fillRef idx="0">
            <a:schemeClr val="accent2"/>
          </a:fillRef>
          <a:effectRef idx="0">
            <a:schemeClr val="accent2"/>
          </a:effectRef>
          <a:fontRef idx="minor">
            <a:schemeClr val="tx1"/>
          </a:fontRef>
        </p:style>
      </p:cxnSp>
      <p:cxnSp>
        <p:nvCxnSpPr>
          <p:cNvPr id="12" name="Gerader Verbinder 11"/>
          <p:cNvCxnSpPr/>
          <p:nvPr/>
        </p:nvCxnSpPr>
        <p:spPr>
          <a:xfrm>
            <a:off x="219497" y="1982414"/>
            <a:ext cx="2233250" cy="2295672"/>
          </a:xfrm>
          <a:prstGeom prst="line">
            <a:avLst/>
          </a:prstGeom>
          <a:ln w="57150">
            <a:solidFill>
              <a:srgbClr val="CC0066"/>
            </a:solidFill>
          </a:ln>
        </p:spPr>
        <p:style>
          <a:lnRef idx="1">
            <a:schemeClr val="accent2"/>
          </a:lnRef>
          <a:fillRef idx="0">
            <a:schemeClr val="accent2"/>
          </a:fillRef>
          <a:effectRef idx="0">
            <a:schemeClr val="accent2"/>
          </a:effectRef>
          <a:fontRef idx="minor">
            <a:schemeClr val="tx1"/>
          </a:fontRef>
        </p:style>
      </p:cxnSp>
      <p:pic>
        <p:nvPicPr>
          <p:cNvPr id="20" name="Grafik 19"/>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145162" y="2348248"/>
            <a:ext cx="3442411" cy="3442411"/>
          </a:xfrm>
          <a:prstGeom prst="rect">
            <a:avLst/>
          </a:prstGeom>
        </p:spPr>
      </p:pic>
      <p:pic>
        <p:nvPicPr>
          <p:cNvPr id="21" name="Grafik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1915" y="2631197"/>
            <a:ext cx="2811563" cy="2811563"/>
          </a:xfrm>
          <a:prstGeom prst="rect">
            <a:avLst/>
          </a:prstGeom>
        </p:spPr>
      </p:pic>
      <p:pic>
        <p:nvPicPr>
          <p:cNvPr id="23" name="Inhaltsplatzhalter 22"/>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602107" y="2038252"/>
            <a:ext cx="1891491" cy="1891491"/>
          </a:xfrm>
        </p:spPr>
      </p:pic>
      <p:sp>
        <p:nvSpPr>
          <p:cNvPr id="3" name="Textfeld 2"/>
          <p:cNvSpPr txBox="1"/>
          <p:nvPr/>
        </p:nvSpPr>
        <p:spPr>
          <a:xfrm rot="20299483">
            <a:off x="3132616" y="2576365"/>
            <a:ext cx="5602816" cy="2308324"/>
          </a:xfrm>
          <a:prstGeom prst="rect">
            <a:avLst/>
          </a:prstGeom>
          <a:noFill/>
        </p:spPr>
        <p:txBody>
          <a:bodyPr wrap="none" rtlCol="0">
            <a:spAutoFit/>
          </a:bodyPr>
          <a:lstStyle/>
          <a:p>
            <a:r>
              <a:rPr lang="de-CH" sz="9600" b="1" dirty="0">
                <a:solidFill>
                  <a:srgbClr val="CC006B"/>
                </a:solidFill>
              </a:rPr>
              <a:t>GEZIELT !!!</a:t>
            </a:r>
          </a:p>
          <a:p>
            <a:r>
              <a:rPr lang="de-CH" sz="4800" b="1" dirty="0">
                <a:solidFill>
                  <a:srgbClr val="CC006B"/>
                </a:solidFill>
              </a:rPr>
              <a:t>(STRATEGIE / TAKTIK)</a:t>
            </a:r>
            <a:endParaRPr lang="de-CH" sz="4800" dirty="0">
              <a:solidFill>
                <a:srgbClr val="CC006B"/>
              </a:solidFill>
            </a:endParaRPr>
          </a:p>
        </p:txBody>
      </p:sp>
      <p:pic>
        <p:nvPicPr>
          <p:cNvPr id="13" name="Grafik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2775" y="4409593"/>
            <a:ext cx="1961262" cy="1961262"/>
          </a:xfrm>
          <a:prstGeom prst="rect">
            <a:avLst/>
          </a:prstGeom>
        </p:spPr>
      </p:pic>
      <p:sp>
        <p:nvSpPr>
          <p:cNvPr id="10" name="Smiley 9"/>
          <p:cNvSpPr/>
          <p:nvPr/>
        </p:nvSpPr>
        <p:spPr>
          <a:xfrm>
            <a:off x="1251857" y="4278086"/>
            <a:ext cx="1221316" cy="1284514"/>
          </a:xfrm>
          <a:prstGeom prst="smileyFac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rgbClr val="00B050"/>
              </a:solidFill>
            </a:endParaRPr>
          </a:p>
        </p:txBody>
      </p:sp>
      <p:sp>
        <p:nvSpPr>
          <p:cNvPr id="4" name="Foliennummernplatzhalter 3"/>
          <p:cNvSpPr>
            <a:spLocks noGrp="1"/>
          </p:cNvSpPr>
          <p:nvPr>
            <p:ph type="sldNum" sz="quarter" idx="12"/>
          </p:nvPr>
        </p:nvSpPr>
        <p:spPr/>
        <p:txBody>
          <a:bodyPr/>
          <a:lstStyle/>
          <a:p>
            <a:fld id="{4BCA5616-36D5-4E6B-BEE7-C122F5401B9B}" type="slidenum">
              <a:rPr lang="de-CH" smtClean="0"/>
              <a:pPr/>
              <a:t>4</a:t>
            </a:fld>
            <a:endParaRPr lang="de-CH" dirty="0"/>
          </a:p>
        </p:txBody>
      </p:sp>
    </p:spTree>
    <p:extLst>
      <p:ext uri="{BB962C8B-B14F-4D97-AF65-F5344CB8AC3E}">
        <p14:creationId xmlns:p14="http://schemas.microsoft.com/office/powerpoint/2010/main" val="317091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Entschädigungen (Gutscheine)</a:t>
            </a:r>
          </a:p>
        </p:txBody>
      </p:sp>
      <p:sp>
        <p:nvSpPr>
          <p:cNvPr id="3" name="Inhaltsplatzhalter 2"/>
          <p:cNvSpPr>
            <a:spLocks noGrp="1"/>
          </p:cNvSpPr>
          <p:nvPr>
            <p:ph idx="1"/>
          </p:nvPr>
        </p:nvSpPr>
        <p:spPr>
          <a:xfrm>
            <a:off x="838200" y="2016006"/>
            <a:ext cx="10515600" cy="4384793"/>
          </a:xfrm>
        </p:spPr>
        <p:txBody>
          <a:bodyPr>
            <a:normAutofit/>
          </a:bodyPr>
          <a:lstStyle/>
          <a:p>
            <a:pPr marL="0" indent="0">
              <a:buNone/>
            </a:pPr>
            <a:r>
              <a:rPr lang="de-CH" b="1" dirty="0"/>
              <a:t>Voilà-Lager</a:t>
            </a:r>
          </a:p>
          <a:p>
            <a:r>
              <a:rPr lang="de-CH" dirty="0"/>
              <a:t>Sockelbeitrag bis </a:t>
            </a:r>
            <a:r>
              <a:rPr lang="de-CH" b="1" dirty="0">
                <a:solidFill>
                  <a:srgbClr val="CC0066"/>
                </a:solidFill>
              </a:rPr>
              <a:t>200.-</a:t>
            </a:r>
          </a:p>
          <a:p>
            <a:r>
              <a:rPr lang="de-CH" b="1" dirty="0">
                <a:solidFill>
                  <a:srgbClr val="CC0066"/>
                </a:solidFill>
              </a:rPr>
              <a:t>Plus Fr. 25.- pro teilnehmende Leiter/in </a:t>
            </a:r>
            <a:r>
              <a:rPr lang="de-CH" dirty="0"/>
              <a:t>am Teamworkshop</a:t>
            </a:r>
          </a:p>
          <a:p>
            <a:r>
              <a:rPr lang="de-CH" dirty="0"/>
              <a:t>Abzüge bei unvollständiger oder verspäteter Erfüllung der Aufgaben</a:t>
            </a:r>
          </a:p>
          <a:p>
            <a:pPr marL="0" indent="0">
              <a:buNone/>
            </a:pPr>
            <a:endParaRPr lang="de-CH" dirty="0"/>
          </a:p>
          <a:p>
            <a:pPr marL="0" indent="0">
              <a:buNone/>
            </a:pPr>
            <a:endParaRPr lang="de-CH" dirty="0"/>
          </a:p>
        </p:txBody>
      </p:sp>
      <p:sp>
        <p:nvSpPr>
          <p:cNvPr id="4" name="Textplatzhalter 3"/>
          <p:cNvSpPr>
            <a:spLocks noGrp="1"/>
          </p:cNvSpPr>
          <p:nvPr>
            <p:ph type="body" sz="quarter" idx="13"/>
          </p:nvPr>
        </p:nvSpPr>
        <p:spPr/>
        <p:txBody>
          <a:bodyPr>
            <a:normAutofit/>
          </a:bodyPr>
          <a:lstStyle/>
          <a:p>
            <a:r>
              <a:rPr lang="de-CH" dirty="0"/>
              <a:t>Es soll/muss das ganze Team am Teamworkshop teilnehmen.</a:t>
            </a:r>
          </a:p>
        </p:txBody>
      </p:sp>
      <p:sp>
        <p:nvSpPr>
          <p:cNvPr id="5" name="Foliennummernplatzhalter 4"/>
          <p:cNvSpPr>
            <a:spLocks noGrp="1"/>
          </p:cNvSpPr>
          <p:nvPr>
            <p:ph type="sldNum" sz="quarter" idx="12"/>
          </p:nvPr>
        </p:nvSpPr>
        <p:spPr/>
        <p:txBody>
          <a:bodyPr/>
          <a:lstStyle/>
          <a:p>
            <a:fld id="{4BCA5616-36D5-4E6B-BEE7-C122F5401B9B}" type="slidenum">
              <a:rPr lang="de-CH" smtClean="0"/>
              <a:pPr/>
              <a:t>5</a:t>
            </a:fld>
            <a:endParaRPr lang="de-CH" dirty="0"/>
          </a:p>
        </p:txBody>
      </p:sp>
      <p:sp>
        <p:nvSpPr>
          <p:cNvPr id="6" name="Rechteck 5"/>
          <p:cNvSpPr/>
          <p:nvPr/>
        </p:nvSpPr>
        <p:spPr>
          <a:xfrm>
            <a:off x="5209953" y="1818167"/>
            <a:ext cx="6181947" cy="83997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CH" sz="2800" dirty="0" err="1">
                <a:solidFill>
                  <a:schemeClr val="tx1"/>
                </a:solidFill>
              </a:rPr>
              <a:t>Bsp</a:t>
            </a:r>
            <a:r>
              <a:rPr lang="de-CH" sz="2800" dirty="0">
                <a:solidFill>
                  <a:schemeClr val="tx1"/>
                </a:solidFill>
              </a:rPr>
              <a:t>: Schar mit 25 Leiter/innen ergibt </a:t>
            </a:r>
            <a:r>
              <a:rPr lang="de-CH" sz="2800" b="1" dirty="0">
                <a:solidFill>
                  <a:schemeClr val="tx1"/>
                </a:solidFill>
              </a:rPr>
              <a:t>Gutscheine im Wert von 825.- Fr.</a:t>
            </a:r>
          </a:p>
        </p:txBody>
      </p:sp>
    </p:spTree>
    <p:extLst>
      <p:ext uri="{BB962C8B-B14F-4D97-AF65-F5344CB8AC3E}">
        <p14:creationId xmlns:p14="http://schemas.microsoft.com/office/powerpoint/2010/main" val="267410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Voilà ist überall!</a:t>
            </a:r>
          </a:p>
        </p:txBody>
      </p:sp>
      <p:sp>
        <p:nvSpPr>
          <p:cNvPr id="3" name="Inhaltsplatzhalter 2"/>
          <p:cNvSpPr>
            <a:spLocks noGrp="1"/>
          </p:cNvSpPr>
          <p:nvPr>
            <p:ph idx="1"/>
          </p:nvPr>
        </p:nvSpPr>
        <p:spPr/>
        <p:txBody>
          <a:bodyPr>
            <a:normAutofit fontScale="92500" lnSpcReduction="10000"/>
          </a:bodyPr>
          <a:lstStyle/>
          <a:p>
            <a:pPr marL="0" indent="0">
              <a:buNone/>
            </a:pPr>
            <a:r>
              <a:rPr lang="de-CH" sz="3200" dirty="0"/>
              <a:t>Vieles </a:t>
            </a:r>
            <a:r>
              <a:rPr lang="de-CH" sz="3200" b="1" dirty="0"/>
              <a:t>im Kurs gelerntes </a:t>
            </a:r>
            <a:r>
              <a:rPr lang="de-CH" sz="3200" dirty="0"/>
              <a:t>ist mit Voilà umsetzbar.</a:t>
            </a:r>
          </a:p>
          <a:p>
            <a:pPr marL="0" indent="0">
              <a:buNone/>
            </a:pPr>
            <a:endParaRPr lang="de-CH" sz="3200" b="1" dirty="0"/>
          </a:p>
          <a:p>
            <a:pPr marL="0" indent="0">
              <a:buNone/>
            </a:pPr>
            <a:r>
              <a:rPr lang="de-CH" sz="3200" dirty="0"/>
              <a:t>Oft setzt man Voilà </a:t>
            </a:r>
            <a:r>
              <a:rPr lang="de-CH" sz="3200" b="1" dirty="0"/>
              <a:t>in der Schar </a:t>
            </a:r>
            <a:r>
              <a:rPr lang="de-CH" sz="3200" dirty="0"/>
              <a:t>automatisch um… Oder man «möchte eigentlich», hat aber im Scharalltag keine Zeit dafür.</a:t>
            </a:r>
          </a:p>
          <a:p>
            <a:pPr marL="0" indent="0">
              <a:buNone/>
            </a:pPr>
            <a:endParaRPr lang="de-CH" sz="3200" dirty="0"/>
          </a:p>
          <a:p>
            <a:pPr marL="0" indent="0">
              <a:buNone/>
            </a:pPr>
            <a:r>
              <a:rPr lang="de-CH" sz="3200" dirty="0"/>
              <a:t>Wieso dann Voilà?</a:t>
            </a:r>
          </a:p>
          <a:p>
            <a:pPr>
              <a:buFont typeface="Wingdings" panose="05000000000000000000" pitchFamily="2" charset="2"/>
              <a:buChar char="Ø"/>
            </a:pPr>
            <a:r>
              <a:rPr lang="de-CH" dirty="0"/>
              <a:t>Ansporn mit Gutscheinen</a:t>
            </a:r>
          </a:p>
          <a:p>
            <a:pPr>
              <a:buFont typeface="Wingdings" panose="05000000000000000000" pitchFamily="2" charset="2"/>
              <a:buChar char="Ø"/>
            </a:pPr>
            <a:r>
              <a:rPr lang="de-CH" dirty="0"/>
              <a:t>Voilà «schenkt» Zeit und somit Motivation für Themen/Probleme die sonst im Scharalltag untergehen</a:t>
            </a:r>
          </a:p>
          <a:p>
            <a:pPr marL="0" indent="0">
              <a:buNone/>
            </a:pPr>
            <a:endParaRPr lang="de-CH" dirty="0"/>
          </a:p>
          <a:p>
            <a:pPr marL="0" indent="0">
              <a:buNone/>
            </a:pPr>
            <a:endParaRPr lang="de-CH" dirty="0"/>
          </a:p>
          <a:p>
            <a:pPr marL="0" indent="0">
              <a:buNone/>
            </a:pPr>
            <a:endParaRPr lang="de-CH" dirty="0"/>
          </a:p>
        </p:txBody>
      </p:sp>
      <p:sp>
        <p:nvSpPr>
          <p:cNvPr id="5" name="Foliennummernplatzhalter 4"/>
          <p:cNvSpPr>
            <a:spLocks noGrp="1"/>
          </p:cNvSpPr>
          <p:nvPr>
            <p:ph type="sldNum" sz="quarter" idx="12"/>
          </p:nvPr>
        </p:nvSpPr>
        <p:spPr/>
        <p:txBody>
          <a:bodyPr/>
          <a:lstStyle/>
          <a:p>
            <a:fld id="{4BCA5616-36D5-4E6B-BEE7-C122F5401B9B}" type="slidenum">
              <a:rPr lang="de-CH" smtClean="0"/>
              <a:pPr/>
              <a:t>6</a:t>
            </a:fld>
            <a:endParaRPr lang="de-CH" dirty="0"/>
          </a:p>
        </p:txBody>
      </p:sp>
      <p:sp>
        <p:nvSpPr>
          <p:cNvPr id="7" name="Textplatzhalter 6"/>
          <p:cNvSpPr>
            <a:spLocks noGrp="1"/>
          </p:cNvSpPr>
          <p:nvPr>
            <p:ph type="body" sz="quarter" idx="13"/>
          </p:nvPr>
        </p:nvSpPr>
        <p:spPr/>
        <p:txBody>
          <a:bodyPr/>
          <a:lstStyle/>
          <a:p>
            <a:endParaRPr lang="de-CH"/>
          </a:p>
        </p:txBody>
      </p:sp>
    </p:spTree>
    <p:extLst>
      <p:ext uri="{BB962C8B-B14F-4D97-AF65-F5344CB8AC3E}">
        <p14:creationId xmlns:p14="http://schemas.microsoft.com/office/powerpoint/2010/main" val="424378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1500AF-AC17-4B9F-9696-432CBCC68FA4}"/>
              </a:ext>
            </a:extLst>
          </p:cNvPr>
          <p:cNvSpPr>
            <a:spLocks noGrp="1"/>
          </p:cNvSpPr>
          <p:nvPr>
            <p:ph type="title"/>
          </p:nvPr>
        </p:nvSpPr>
        <p:spPr/>
        <p:txBody>
          <a:bodyPr/>
          <a:lstStyle/>
          <a:p>
            <a:r>
              <a:rPr lang="de-CH" dirty="0"/>
              <a:t>Voilà ist überall!</a:t>
            </a:r>
          </a:p>
        </p:txBody>
      </p:sp>
      <p:sp>
        <p:nvSpPr>
          <p:cNvPr id="3" name="Inhaltsplatzhalter 2">
            <a:extLst>
              <a:ext uri="{FF2B5EF4-FFF2-40B4-BE49-F238E27FC236}">
                <a16:creationId xmlns:a16="http://schemas.microsoft.com/office/drawing/2014/main" id="{8683431C-1F46-4629-8E08-BD24D5F90C44}"/>
              </a:ext>
            </a:extLst>
          </p:cNvPr>
          <p:cNvSpPr>
            <a:spLocks noGrp="1"/>
          </p:cNvSpPr>
          <p:nvPr>
            <p:ph idx="1"/>
          </p:nvPr>
        </p:nvSpPr>
        <p:spPr/>
        <p:txBody>
          <a:bodyPr>
            <a:normAutofit/>
          </a:bodyPr>
          <a:lstStyle/>
          <a:p>
            <a:pPr marL="446088" indent="-446088"/>
            <a:r>
              <a:rPr lang="de-CH" sz="4400" dirty="0"/>
              <a:t>Welche Themen die im Kurs bisher angesprochen wurden, könnten mit Voilà im der eigenen Schar umgesetzt werden?</a:t>
            </a:r>
          </a:p>
          <a:p>
            <a:endParaRPr lang="de-CH" sz="4400" dirty="0"/>
          </a:p>
          <a:p>
            <a:pPr marL="446088" indent="-446088"/>
            <a:r>
              <a:rPr lang="de-CH" sz="4400" dirty="0"/>
              <a:t>Offene Diskussion…</a:t>
            </a:r>
          </a:p>
        </p:txBody>
      </p:sp>
      <p:sp>
        <p:nvSpPr>
          <p:cNvPr id="4" name="Foliennummernplatzhalter 3">
            <a:extLst>
              <a:ext uri="{FF2B5EF4-FFF2-40B4-BE49-F238E27FC236}">
                <a16:creationId xmlns:a16="http://schemas.microsoft.com/office/drawing/2014/main" id="{63798BD8-D44A-4A92-8989-97E4808CC9A5}"/>
              </a:ext>
            </a:extLst>
          </p:cNvPr>
          <p:cNvSpPr>
            <a:spLocks noGrp="1"/>
          </p:cNvSpPr>
          <p:nvPr>
            <p:ph type="sldNum" sz="quarter" idx="12"/>
          </p:nvPr>
        </p:nvSpPr>
        <p:spPr/>
        <p:txBody>
          <a:bodyPr/>
          <a:lstStyle/>
          <a:p>
            <a:fld id="{4BCA5616-36D5-4E6B-BEE7-C122F5401B9B}" type="slidenum">
              <a:rPr lang="de-CH" smtClean="0"/>
              <a:pPr/>
              <a:t>7</a:t>
            </a:fld>
            <a:endParaRPr lang="de-CH" dirty="0"/>
          </a:p>
        </p:txBody>
      </p:sp>
      <p:sp>
        <p:nvSpPr>
          <p:cNvPr id="5" name="Textplatzhalter 4">
            <a:extLst>
              <a:ext uri="{FF2B5EF4-FFF2-40B4-BE49-F238E27FC236}">
                <a16:creationId xmlns:a16="http://schemas.microsoft.com/office/drawing/2014/main" id="{9840CF71-406C-425D-8083-CFFA8FF514B8}"/>
              </a:ext>
            </a:extLst>
          </p:cNvPr>
          <p:cNvSpPr>
            <a:spLocks noGrp="1"/>
          </p:cNvSpPr>
          <p:nvPr>
            <p:ph type="body" sz="quarter" idx="13"/>
          </p:nvPr>
        </p:nvSpPr>
        <p:spPr/>
        <p:txBody>
          <a:bodyPr/>
          <a:lstStyle/>
          <a:p>
            <a:r>
              <a:rPr lang="de-CH" dirty="0"/>
              <a:t>Alles ist Voilà!</a:t>
            </a:r>
          </a:p>
        </p:txBody>
      </p:sp>
    </p:spTree>
    <p:extLst>
      <p:ext uri="{BB962C8B-B14F-4D97-AF65-F5344CB8AC3E}">
        <p14:creationId xmlns:p14="http://schemas.microsoft.com/office/powerpoint/2010/main" val="59556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b="1" dirty="0"/>
              <a:t>Voilà-Zyklus</a:t>
            </a:r>
          </a:p>
        </p:txBody>
      </p:sp>
      <p:pic>
        <p:nvPicPr>
          <p:cNvPr id="5" name="Inhaltsplatzhalt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101737" y="191757"/>
            <a:ext cx="7887299" cy="6183643"/>
          </a:xfrm>
          <a:effectLst>
            <a:glow rad="355600">
              <a:schemeClr val="bg1"/>
            </a:glow>
          </a:effectLst>
        </p:spPr>
      </p:pic>
      <p:sp>
        <p:nvSpPr>
          <p:cNvPr id="4" name="Textplatzhalter 3"/>
          <p:cNvSpPr>
            <a:spLocks noGrp="1"/>
          </p:cNvSpPr>
          <p:nvPr>
            <p:ph type="body" sz="quarter" idx="13"/>
          </p:nvPr>
        </p:nvSpPr>
        <p:spPr>
          <a:xfrm>
            <a:off x="266700" y="6418944"/>
            <a:ext cx="11125200" cy="482600"/>
          </a:xfrm>
        </p:spPr>
        <p:txBody>
          <a:bodyPr/>
          <a:lstStyle/>
          <a:p>
            <a:r>
              <a:rPr lang="de-CH" dirty="0"/>
              <a:t>Jahresablauf</a:t>
            </a:r>
          </a:p>
        </p:txBody>
      </p:sp>
      <p:sp>
        <p:nvSpPr>
          <p:cNvPr id="3" name="Foliennummernplatzhalter 2"/>
          <p:cNvSpPr>
            <a:spLocks noGrp="1"/>
          </p:cNvSpPr>
          <p:nvPr>
            <p:ph type="sldNum" sz="quarter" idx="12"/>
          </p:nvPr>
        </p:nvSpPr>
        <p:spPr/>
        <p:txBody>
          <a:bodyPr/>
          <a:lstStyle/>
          <a:p>
            <a:fld id="{4BCA5616-36D5-4E6B-BEE7-C122F5401B9B}" type="slidenum">
              <a:rPr lang="de-CH" smtClean="0"/>
              <a:pPr/>
              <a:t>8</a:t>
            </a:fld>
            <a:endParaRPr lang="de-CH" dirty="0"/>
          </a:p>
        </p:txBody>
      </p:sp>
    </p:spTree>
    <p:extLst>
      <p:ext uri="{BB962C8B-B14F-4D97-AF65-F5344CB8AC3E}">
        <p14:creationId xmlns:p14="http://schemas.microsoft.com/office/powerpoint/2010/main" val="36015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Wie geht es weiter?</a:t>
            </a:r>
          </a:p>
        </p:txBody>
      </p:sp>
      <p:sp>
        <p:nvSpPr>
          <p:cNvPr id="4" name="Textplatzhalter 3"/>
          <p:cNvSpPr>
            <a:spLocks noGrp="1"/>
          </p:cNvSpPr>
          <p:nvPr>
            <p:ph type="body" sz="quarter" idx="13"/>
          </p:nvPr>
        </p:nvSpPr>
        <p:spPr/>
        <p:txBody>
          <a:bodyPr>
            <a:normAutofit/>
          </a:bodyPr>
          <a:lstStyle/>
          <a:p>
            <a:r>
              <a:rPr lang="de-CH" dirty="0"/>
              <a:t>Fragen? Unklarheiten? – Melde dich bei uns </a:t>
            </a:r>
            <a:r>
              <a:rPr lang="de-CH" dirty="0">
                <a:sym typeface="Wingdings" panose="05000000000000000000" pitchFamily="2" charset="2"/>
              </a:rPr>
              <a:t></a:t>
            </a:r>
            <a:endParaRPr lang="de-CH" dirty="0"/>
          </a:p>
        </p:txBody>
      </p:sp>
      <p:sp>
        <p:nvSpPr>
          <p:cNvPr id="5" name="Foliennummernplatzhalt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BCA5616-36D5-4E6B-BEE7-C122F5401B9B}" type="slidenum">
              <a:rPr kumimoji="0" lang="de-CH"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de-CH" sz="1800" b="0" i="0" u="none" strike="noStrike" kern="0" cap="none" spc="0" normalizeH="0" baseline="0" noProof="0" dirty="0">
              <a:ln>
                <a:noFill/>
              </a:ln>
              <a:solidFill>
                <a:sysClr val="windowText" lastClr="000000"/>
              </a:solidFill>
              <a:effectLst/>
              <a:uLnTx/>
              <a:uFillTx/>
            </a:endParaRPr>
          </a:p>
        </p:txBody>
      </p:sp>
      <p:sp>
        <p:nvSpPr>
          <p:cNvPr id="6" name="Ellipse 5"/>
          <p:cNvSpPr/>
          <p:nvPr/>
        </p:nvSpPr>
        <p:spPr>
          <a:xfrm>
            <a:off x="2724283" y="-1112175"/>
            <a:ext cx="1021556" cy="1021556"/>
          </a:xfrm>
          <a:prstGeom prst="ellipse">
            <a:avLst/>
          </a:prstGeom>
          <a:solidFill>
            <a:srgbClr val="CC006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Inhaltsplatzhalter 2"/>
          <p:cNvSpPr txBox="1">
            <a:spLocks/>
          </p:cNvSpPr>
          <p:nvPr/>
        </p:nvSpPr>
        <p:spPr>
          <a:xfrm>
            <a:off x="606057" y="2016005"/>
            <a:ext cx="10992386" cy="43847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CH" sz="3200" b="1" dirty="0"/>
              <a:t>Nächstes Ausbildungs-Weekend im Herbst </a:t>
            </a:r>
          </a:p>
          <a:p>
            <a:r>
              <a:rPr lang="de-CH" sz="3200" dirty="0"/>
              <a:t>Facebook-Seite, Homepage </a:t>
            </a:r>
            <a:r>
              <a:rPr lang="de-CH" sz="3600" b="1" i="1" dirty="0"/>
              <a:t>www.voilaluzern.ch</a:t>
            </a:r>
            <a:endParaRPr lang="de-CH" dirty="0"/>
          </a:p>
          <a:p>
            <a:pPr marL="0" indent="0">
              <a:buFont typeface="Arial" panose="020B0604020202020204" pitchFamily="34" charset="0"/>
              <a:buNone/>
            </a:pPr>
            <a:endParaRPr lang="de-CH" dirty="0"/>
          </a:p>
          <a:p>
            <a:pPr marL="0" indent="0">
              <a:buFont typeface="Arial" panose="020B0604020202020204" pitchFamily="34" charset="0"/>
              <a:buNone/>
            </a:pPr>
            <a:endParaRPr lang="de-CH" dirty="0"/>
          </a:p>
        </p:txBody>
      </p:sp>
    </p:spTree>
    <p:extLst>
      <p:ext uri="{BB962C8B-B14F-4D97-AF65-F5344CB8AC3E}">
        <p14:creationId xmlns:p14="http://schemas.microsoft.com/office/powerpoint/2010/main" val="298621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path" presetSubtype="0" accel="12000" decel="67000" fill="hold" grpId="0" nodeType="clickEffect">
                                  <p:stCondLst>
                                    <p:cond delay="0"/>
                                  </p:stCondLst>
                                  <p:childTnLst>
                                    <p:animMotion origin="layout" path="M -0.18125 -0.00625 C -0.05468 0.13842 0.1073 0.13356 0.13842 0.83889 C 0.15235 0.51551 0.16368 0.4537 0.20287 0.44722 C 0.23477 0.45139 0.2629 0.71296 0.27149 0.82407 C 0.28047 0.71296 0.31836 0.57176 0.35547 0.55972 C 0.38204 0.55972 0.40196 0.74745 0.42748 0.83889 C 0.43607 0.72824 0.4323 0.55879 0.47019 0.5581 C 0.50053 0.55417 0.52019 0.71574 0.54727 0.82616 C 0.55612 0.71574 0.56055 0.54838 0.60066 0.54167 C 0.62839 0.54282 0.65808 0.72778 0.66667 0.83842 C 0.67566 0.72778 0.69428 0.44259 0.78516 0.55417 " pathEditMode="relative" rAng="0" ptsTypes="AAAAAAAAAAA">
                                      <p:cBhvr>
                                        <p:cTn id="6" dur="7000" fill="hold"/>
                                        <p:tgtEl>
                                          <p:spTgt spid="6"/>
                                        </p:tgtEl>
                                        <p:attrNameLst>
                                          <p:attrName>ppt_x</p:attrName>
                                          <p:attrName>ppt_y</p:attrName>
                                        </p:attrNameLst>
                                      </p:cBhvr>
                                      <p:rCtr x="48320" y="42245"/>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970</Words>
  <Application>Microsoft Office PowerPoint</Application>
  <PresentationFormat>Breitbild</PresentationFormat>
  <Paragraphs>124</Paragraphs>
  <Slides>10</Slides>
  <Notes>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Arial</vt:lpstr>
      <vt:lpstr>Calibri</vt:lpstr>
      <vt:lpstr>Calibri Light</vt:lpstr>
      <vt:lpstr>DIN</vt:lpstr>
      <vt:lpstr>Wingdings</vt:lpstr>
      <vt:lpstr>Office Theme</vt:lpstr>
      <vt:lpstr>VOILÀ LUZERN</vt:lpstr>
      <vt:lpstr>Willkommen bei Voilà Luzern</vt:lpstr>
      <vt:lpstr>Der Kern von Voilà</vt:lpstr>
      <vt:lpstr>Gezielte Strategie (Taktik)  für das kommende Lager</vt:lpstr>
      <vt:lpstr>Entschädigungen (Gutscheine)</vt:lpstr>
      <vt:lpstr>Voilà ist überall!</vt:lpstr>
      <vt:lpstr>Voilà ist überall!</vt:lpstr>
      <vt:lpstr>Voilà-Zyklus</vt:lpstr>
      <vt:lpstr>Wie geht es weiter?</vt:lpstr>
      <vt:lpstr>Voilà für ausserkantonale Kursteilnehmer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Flurin Hügi</dc:creator>
  <cp:lastModifiedBy>David Haag</cp:lastModifiedBy>
  <cp:revision>14</cp:revision>
  <dcterms:created xsi:type="dcterms:W3CDTF">2017-04-04T04:49:45Z</dcterms:created>
  <dcterms:modified xsi:type="dcterms:W3CDTF">2020-11-10T17:55:06Z</dcterms:modified>
</cp:coreProperties>
</file>